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406" r:id="rId2"/>
    <p:sldId id="375" r:id="rId3"/>
    <p:sldId id="412" r:id="rId4"/>
    <p:sldId id="405" r:id="rId5"/>
    <p:sldId id="378" r:id="rId6"/>
    <p:sldId id="385" r:id="rId7"/>
    <p:sldId id="407" r:id="rId8"/>
    <p:sldId id="409" r:id="rId9"/>
    <p:sldId id="413" r:id="rId10"/>
    <p:sldId id="395" r:id="rId11"/>
    <p:sldId id="386" r:id="rId12"/>
    <p:sldId id="398" r:id="rId13"/>
    <p:sldId id="399" r:id="rId14"/>
    <p:sldId id="389" r:id="rId15"/>
    <p:sldId id="414" r:id="rId16"/>
    <p:sldId id="403" r:id="rId17"/>
    <p:sldId id="404" r:id="rId18"/>
    <p:sldId id="411" r:id="rId19"/>
    <p:sldId id="402" r:id="rId20"/>
    <p:sldId id="391" r:id="rId21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800000"/>
    <a:srgbClr val="FFCC99"/>
    <a:srgbClr val="FF7C80"/>
    <a:srgbClr val="FFCC66"/>
    <a:srgbClr val="CC3300"/>
    <a:srgbClr val="FF9966"/>
    <a:srgbClr val="CC99FF"/>
    <a:srgbClr val="CC00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14" autoAdjust="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png"/><Relationship Id="rId4" Type="http://schemas.openxmlformats.org/officeDocument/2006/relationships/image" Target="../media/image7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png"/><Relationship Id="rId4" Type="http://schemas.openxmlformats.org/officeDocument/2006/relationships/image" Target="../media/image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6F1917-11AD-4E15-8481-5859F8F70D76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AED20AF-77C4-4F9C-8115-929CE8C63802}">
      <dgm:prSet phldrT="[Tekst]"/>
      <dgm:spPr/>
      <dgm:t>
        <a:bodyPr/>
        <a:lstStyle/>
        <a:p>
          <a:r>
            <a:rPr lang="pl-PL" dirty="0" smtClean="0">
              <a:solidFill>
                <a:srgbClr val="800000"/>
              </a:solidFill>
            </a:rPr>
            <a:t>Uczniowski Klub Sortowy przy Gimnazjum w Świętajnie</a:t>
          </a:r>
          <a:endParaRPr lang="pl-PL" dirty="0">
            <a:solidFill>
              <a:srgbClr val="800000"/>
            </a:solidFill>
          </a:endParaRPr>
        </a:p>
      </dgm:t>
    </dgm:pt>
    <dgm:pt modelId="{CABB92F6-D344-421E-9CB2-50FF1793790B}" type="parTrans" cxnId="{A52E9827-B80E-445C-9A38-A7B709320022}">
      <dgm:prSet/>
      <dgm:spPr/>
      <dgm:t>
        <a:bodyPr/>
        <a:lstStyle/>
        <a:p>
          <a:endParaRPr lang="pl-PL"/>
        </a:p>
      </dgm:t>
    </dgm:pt>
    <dgm:pt modelId="{9044CC93-6AB4-49E8-8011-5C85CC6F9C58}" type="sibTrans" cxnId="{A52E9827-B80E-445C-9A38-A7B709320022}">
      <dgm:prSet/>
      <dgm:spPr/>
      <dgm:t>
        <a:bodyPr/>
        <a:lstStyle/>
        <a:p>
          <a:endParaRPr lang="pl-PL"/>
        </a:p>
      </dgm:t>
    </dgm:pt>
    <dgm:pt modelId="{700D302B-A161-425A-89C5-3598390EC624}">
      <dgm:prSet phldrT="[Tekst]"/>
      <dgm:spPr/>
      <dgm:t>
        <a:bodyPr/>
        <a:lstStyle/>
        <a:p>
          <a:r>
            <a:rPr lang="pl-PL" dirty="0" smtClean="0">
              <a:solidFill>
                <a:srgbClr val="800000"/>
              </a:solidFill>
            </a:rPr>
            <a:t>Polski Związek Wędkarski Koło OKOŃ</a:t>
          </a:r>
          <a:endParaRPr lang="pl-PL" dirty="0">
            <a:solidFill>
              <a:srgbClr val="800000"/>
            </a:solidFill>
          </a:endParaRPr>
        </a:p>
      </dgm:t>
    </dgm:pt>
    <dgm:pt modelId="{193FE5EB-AAB8-4A60-A3CA-E8676027C593}" type="parTrans" cxnId="{2D1E8715-DAA5-43C5-B025-961EB4ECF4EE}">
      <dgm:prSet/>
      <dgm:spPr/>
      <dgm:t>
        <a:bodyPr/>
        <a:lstStyle/>
        <a:p>
          <a:endParaRPr lang="pl-PL"/>
        </a:p>
      </dgm:t>
    </dgm:pt>
    <dgm:pt modelId="{5D3EC242-9EB1-4BF8-87BA-12A4430EB9A2}" type="sibTrans" cxnId="{2D1E8715-DAA5-43C5-B025-961EB4ECF4EE}">
      <dgm:prSet/>
      <dgm:spPr/>
      <dgm:t>
        <a:bodyPr/>
        <a:lstStyle/>
        <a:p>
          <a:endParaRPr lang="pl-PL"/>
        </a:p>
      </dgm:t>
    </dgm:pt>
    <dgm:pt modelId="{64107DA4-9F41-404C-AECE-F28F2933D7D4}">
      <dgm:prSet phldrT="[Tekst]"/>
      <dgm:spPr/>
      <dgm:t>
        <a:bodyPr/>
        <a:lstStyle/>
        <a:p>
          <a:r>
            <a:rPr lang="pl-PL" dirty="0" smtClean="0">
              <a:solidFill>
                <a:srgbClr val="800000"/>
              </a:solidFill>
            </a:rPr>
            <a:t>Stowarzyszenie ”Ku Słońcu”</a:t>
          </a:r>
          <a:endParaRPr lang="pl-PL" dirty="0">
            <a:solidFill>
              <a:srgbClr val="800000"/>
            </a:solidFill>
          </a:endParaRPr>
        </a:p>
      </dgm:t>
    </dgm:pt>
    <dgm:pt modelId="{292B1791-7A41-49E7-BF7A-66E5FD7B2D01}" type="parTrans" cxnId="{727F065E-CCCF-403D-AFA5-45027E8AC2F2}">
      <dgm:prSet/>
      <dgm:spPr/>
      <dgm:t>
        <a:bodyPr/>
        <a:lstStyle/>
        <a:p>
          <a:endParaRPr lang="pl-PL"/>
        </a:p>
      </dgm:t>
    </dgm:pt>
    <dgm:pt modelId="{E9732F4C-386E-413A-853A-F2BF139EED01}" type="sibTrans" cxnId="{727F065E-CCCF-403D-AFA5-45027E8AC2F2}">
      <dgm:prSet/>
      <dgm:spPr/>
      <dgm:t>
        <a:bodyPr/>
        <a:lstStyle/>
        <a:p>
          <a:endParaRPr lang="pl-PL"/>
        </a:p>
      </dgm:t>
    </dgm:pt>
    <dgm:pt modelId="{9C91FA82-72B4-40C4-86D7-7D3F0DBAC862}">
      <dgm:prSet/>
      <dgm:spPr/>
      <dgm:t>
        <a:bodyPr/>
        <a:lstStyle/>
        <a:p>
          <a:r>
            <a:rPr lang="pl-PL" dirty="0" smtClean="0">
              <a:solidFill>
                <a:srgbClr val="800000"/>
              </a:solidFill>
            </a:rPr>
            <a:t>Stowarzyszenie Olecko Biega</a:t>
          </a:r>
          <a:endParaRPr lang="pl-PL" dirty="0">
            <a:solidFill>
              <a:srgbClr val="800000"/>
            </a:solidFill>
          </a:endParaRPr>
        </a:p>
      </dgm:t>
    </dgm:pt>
    <dgm:pt modelId="{EB62DF7D-D0B1-4649-BAD4-DD8DAF3770DF}" type="parTrans" cxnId="{74D32CA5-7DD5-4A31-AD34-7B2F926CD625}">
      <dgm:prSet/>
      <dgm:spPr/>
      <dgm:t>
        <a:bodyPr/>
        <a:lstStyle/>
        <a:p>
          <a:endParaRPr lang="pl-PL"/>
        </a:p>
      </dgm:t>
    </dgm:pt>
    <dgm:pt modelId="{590DF572-491D-4259-A2ED-3DF774D50695}" type="sibTrans" cxnId="{74D32CA5-7DD5-4A31-AD34-7B2F926CD625}">
      <dgm:prSet/>
      <dgm:spPr/>
      <dgm:t>
        <a:bodyPr/>
        <a:lstStyle/>
        <a:p>
          <a:endParaRPr lang="pl-PL"/>
        </a:p>
      </dgm:t>
    </dgm:pt>
    <dgm:pt modelId="{81CB7A2E-1C34-4A04-B23C-D141C9480175}" type="pres">
      <dgm:prSet presAssocID="{1D6F1917-11AD-4E15-8481-5859F8F70D76}" presName="linear" presStyleCnt="0">
        <dgm:presLayoutVars>
          <dgm:dir/>
          <dgm:resizeHandles val="exact"/>
        </dgm:presLayoutVars>
      </dgm:prSet>
      <dgm:spPr/>
    </dgm:pt>
    <dgm:pt modelId="{011B844E-CE28-4ECC-8F16-F288B49FD986}" type="pres">
      <dgm:prSet presAssocID="{6AED20AF-77C4-4F9C-8115-929CE8C63802}" presName="comp" presStyleCnt="0"/>
      <dgm:spPr/>
    </dgm:pt>
    <dgm:pt modelId="{F11A6BE3-26FD-4FF6-8E06-F7D3F8499EB7}" type="pres">
      <dgm:prSet presAssocID="{6AED20AF-77C4-4F9C-8115-929CE8C63802}" presName="box" presStyleLbl="node1" presStyleIdx="0" presStyleCnt="4"/>
      <dgm:spPr/>
      <dgm:t>
        <a:bodyPr/>
        <a:lstStyle/>
        <a:p>
          <a:endParaRPr lang="pl-PL"/>
        </a:p>
      </dgm:t>
    </dgm:pt>
    <dgm:pt modelId="{D51DCE76-AC4D-438F-8825-95A9142863A5}" type="pres">
      <dgm:prSet presAssocID="{6AED20AF-77C4-4F9C-8115-929CE8C63802}" presName="img" presStyleLbl="fgImgPlace1" presStyleIdx="0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pl-PL"/>
        </a:p>
      </dgm:t>
    </dgm:pt>
    <dgm:pt modelId="{F00C598F-48FC-4A17-A581-32A2F18E8BFC}" type="pres">
      <dgm:prSet presAssocID="{6AED20AF-77C4-4F9C-8115-929CE8C63802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AA593EB-3C88-4DE1-A2B6-657400A2100B}" type="pres">
      <dgm:prSet presAssocID="{9044CC93-6AB4-49E8-8011-5C85CC6F9C58}" presName="spacer" presStyleCnt="0"/>
      <dgm:spPr/>
    </dgm:pt>
    <dgm:pt modelId="{51EB659C-04FA-4E5F-81B2-21870EDAC306}" type="pres">
      <dgm:prSet presAssocID="{700D302B-A161-425A-89C5-3598390EC624}" presName="comp" presStyleCnt="0"/>
      <dgm:spPr/>
    </dgm:pt>
    <dgm:pt modelId="{BFB3A435-832A-4CF2-B71E-2CDEBEEE2E1A}" type="pres">
      <dgm:prSet presAssocID="{700D302B-A161-425A-89C5-3598390EC624}" presName="box" presStyleLbl="node1" presStyleIdx="1" presStyleCnt="4"/>
      <dgm:spPr/>
      <dgm:t>
        <a:bodyPr/>
        <a:lstStyle/>
        <a:p>
          <a:endParaRPr lang="pl-PL"/>
        </a:p>
      </dgm:t>
    </dgm:pt>
    <dgm:pt modelId="{7B700D27-B716-488F-9CEC-1043604BA4A9}" type="pres">
      <dgm:prSet presAssocID="{700D302B-A161-425A-89C5-3598390EC624}" presName="img" presStyleLbl="fgImgPlace1" presStyleIdx="1" presStyleCnt="4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pl-PL"/>
        </a:p>
      </dgm:t>
    </dgm:pt>
    <dgm:pt modelId="{D3976629-08CE-4105-93A1-0EF38C07B6D9}" type="pres">
      <dgm:prSet presAssocID="{700D302B-A161-425A-89C5-3598390EC624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FE846DA-CE31-4791-B149-40B707EB46E3}" type="pres">
      <dgm:prSet presAssocID="{5D3EC242-9EB1-4BF8-87BA-12A4430EB9A2}" presName="spacer" presStyleCnt="0"/>
      <dgm:spPr/>
    </dgm:pt>
    <dgm:pt modelId="{9CAA033C-A32F-461D-B7F9-25D55F4C781C}" type="pres">
      <dgm:prSet presAssocID="{9C91FA82-72B4-40C4-86D7-7D3F0DBAC862}" presName="comp" presStyleCnt="0"/>
      <dgm:spPr/>
    </dgm:pt>
    <dgm:pt modelId="{29777863-F7AA-4BBA-806A-E7EE6F1A5021}" type="pres">
      <dgm:prSet presAssocID="{9C91FA82-72B4-40C4-86D7-7D3F0DBAC862}" presName="box" presStyleLbl="node1" presStyleIdx="2" presStyleCnt="4"/>
      <dgm:spPr/>
      <dgm:t>
        <a:bodyPr/>
        <a:lstStyle/>
        <a:p>
          <a:endParaRPr lang="pl-PL"/>
        </a:p>
      </dgm:t>
    </dgm:pt>
    <dgm:pt modelId="{C8DC40A0-A45D-4377-AD2A-EC094D6D0199}" type="pres">
      <dgm:prSet presAssocID="{9C91FA82-72B4-40C4-86D7-7D3F0DBAC862}" presName="img" presStyleLbl="fgImgPlace1" presStyleIdx="2" presStyleCnt="4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2222D35B-FCD0-4556-A554-1E0BA70BB632}" type="pres">
      <dgm:prSet presAssocID="{9C91FA82-72B4-40C4-86D7-7D3F0DBAC862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755D313-FD86-4743-B786-CF8688A06BBC}" type="pres">
      <dgm:prSet presAssocID="{590DF572-491D-4259-A2ED-3DF774D50695}" presName="spacer" presStyleCnt="0"/>
      <dgm:spPr/>
    </dgm:pt>
    <dgm:pt modelId="{614BD324-97BA-442D-B2D4-551522E6D969}" type="pres">
      <dgm:prSet presAssocID="{64107DA4-9F41-404C-AECE-F28F2933D7D4}" presName="comp" presStyleCnt="0"/>
      <dgm:spPr/>
    </dgm:pt>
    <dgm:pt modelId="{DCA0078E-D819-44BD-8389-A659A1FA8CD5}" type="pres">
      <dgm:prSet presAssocID="{64107DA4-9F41-404C-AECE-F28F2933D7D4}" presName="box" presStyleLbl="node1" presStyleIdx="3" presStyleCnt="4"/>
      <dgm:spPr/>
      <dgm:t>
        <a:bodyPr/>
        <a:lstStyle/>
        <a:p>
          <a:endParaRPr lang="pl-PL"/>
        </a:p>
      </dgm:t>
    </dgm:pt>
    <dgm:pt modelId="{5D8CBB8F-F721-4781-8B4D-C79ACB1BD605}" type="pres">
      <dgm:prSet presAssocID="{64107DA4-9F41-404C-AECE-F28F2933D7D4}" presName="img" presStyleLbl="fgImgPlace1" presStyleIdx="3" presStyleCnt="4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</dgm:pt>
    <dgm:pt modelId="{4903E51F-4334-425A-8540-E0BA4C08A957}" type="pres">
      <dgm:prSet presAssocID="{64107DA4-9F41-404C-AECE-F28F2933D7D4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D1E8715-DAA5-43C5-B025-961EB4ECF4EE}" srcId="{1D6F1917-11AD-4E15-8481-5859F8F70D76}" destId="{700D302B-A161-425A-89C5-3598390EC624}" srcOrd="1" destOrd="0" parTransId="{193FE5EB-AAB8-4A60-A3CA-E8676027C593}" sibTransId="{5D3EC242-9EB1-4BF8-87BA-12A4430EB9A2}"/>
    <dgm:cxn modelId="{C4D958B5-5EF1-4FD0-ACCC-3667275DB0BA}" type="presOf" srcId="{700D302B-A161-425A-89C5-3598390EC624}" destId="{D3976629-08CE-4105-93A1-0EF38C07B6D9}" srcOrd="1" destOrd="0" presId="urn:microsoft.com/office/officeart/2005/8/layout/vList4"/>
    <dgm:cxn modelId="{4004E16E-3718-4767-87CF-BCA38A0EC988}" type="presOf" srcId="{700D302B-A161-425A-89C5-3598390EC624}" destId="{BFB3A435-832A-4CF2-B71E-2CDEBEEE2E1A}" srcOrd="0" destOrd="0" presId="urn:microsoft.com/office/officeart/2005/8/layout/vList4"/>
    <dgm:cxn modelId="{A52E9827-B80E-445C-9A38-A7B709320022}" srcId="{1D6F1917-11AD-4E15-8481-5859F8F70D76}" destId="{6AED20AF-77C4-4F9C-8115-929CE8C63802}" srcOrd="0" destOrd="0" parTransId="{CABB92F6-D344-421E-9CB2-50FF1793790B}" sibTransId="{9044CC93-6AB4-49E8-8011-5C85CC6F9C58}"/>
    <dgm:cxn modelId="{9D08517D-7A8F-4288-9926-0F8337873A33}" type="presOf" srcId="{9C91FA82-72B4-40C4-86D7-7D3F0DBAC862}" destId="{2222D35B-FCD0-4556-A554-1E0BA70BB632}" srcOrd="1" destOrd="0" presId="urn:microsoft.com/office/officeart/2005/8/layout/vList4"/>
    <dgm:cxn modelId="{24F5EB5F-349B-4A69-8F2B-FAC0F0D32799}" type="presOf" srcId="{1D6F1917-11AD-4E15-8481-5859F8F70D76}" destId="{81CB7A2E-1C34-4A04-B23C-D141C9480175}" srcOrd="0" destOrd="0" presId="urn:microsoft.com/office/officeart/2005/8/layout/vList4"/>
    <dgm:cxn modelId="{727F065E-CCCF-403D-AFA5-45027E8AC2F2}" srcId="{1D6F1917-11AD-4E15-8481-5859F8F70D76}" destId="{64107DA4-9F41-404C-AECE-F28F2933D7D4}" srcOrd="3" destOrd="0" parTransId="{292B1791-7A41-49E7-BF7A-66E5FD7B2D01}" sibTransId="{E9732F4C-386E-413A-853A-F2BF139EED01}"/>
    <dgm:cxn modelId="{6B04540B-0705-4F9B-9F4D-C0B06CB2B504}" type="presOf" srcId="{6AED20AF-77C4-4F9C-8115-929CE8C63802}" destId="{F00C598F-48FC-4A17-A581-32A2F18E8BFC}" srcOrd="1" destOrd="0" presId="urn:microsoft.com/office/officeart/2005/8/layout/vList4"/>
    <dgm:cxn modelId="{74D32CA5-7DD5-4A31-AD34-7B2F926CD625}" srcId="{1D6F1917-11AD-4E15-8481-5859F8F70D76}" destId="{9C91FA82-72B4-40C4-86D7-7D3F0DBAC862}" srcOrd="2" destOrd="0" parTransId="{EB62DF7D-D0B1-4649-BAD4-DD8DAF3770DF}" sibTransId="{590DF572-491D-4259-A2ED-3DF774D50695}"/>
    <dgm:cxn modelId="{AE274BAF-7239-41CA-86C2-F229B9532011}" type="presOf" srcId="{64107DA4-9F41-404C-AECE-F28F2933D7D4}" destId="{4903E51F-4334-425A-8540-E0BA4C08A957}" srcOrd="1" destOrd="0" presId="urn:microsoft.com/office/officeart/2005/8/layout/vList4"/>
    <dgm:cxn modelId="{F53DA7C9-98A2-44A6-9B1F-D12C6F214058}" type="presOf" srcId="{64107DA4-9F41-404C-AECE-F28F2933D7D4}" destId="{DCA0078E-D819-44BD-8389-A659A1FA8CD5}" srcOrd="0" destOrd="0" presId="urn:microsoft.com/office/officeart/2005/8/layout/vList4"/>
    <dgm:cxn modelId="{F576DBD1-CD4C-4ED6-B042-C439A3817300}" type="presOf" srcId="{6AED20AF-77C4-4F9C-8115-929CE8C63802}" destId="{F11A6BE3-26FD-4FF6-8E06-F7D3F8499EB7}" srcOrd="0" destOrd="0" presId="urn:microsoft.com/office/officeart/2005/8/layout/vList4"/>
    <dgm:cxn modelId="{1BD020BB-5698-428B-813B-6AE66402ACB9}" type="presOf" srcId="{9C91FA82-72B4-40C4-86D7-7D3F0DBAC862}" destId="{29777863-F7AA-4BBA-806A-E7EE6F1A5021}" srcOrd="0" destOrd="0" presId="urn:microsoft.com/office/officeart/2005/8/layout/vList4"/>
    <dgm:cxn modelId="{93B18E0C-006B-45B7-A3D0-D3950B04625F}" type="presParOf" srcId="{81CB7A2E-1C34-4A04-B23C-D141C9480175}" destId="{011B844E-CE28-4ECC-8F16-F288B49FD986}" srcOrd="0" destOrd="0" presId="urn:microsoft.com/office/officeart/2005/8/layout/vList4"/>
    <dgm:cxn modelId="{8010B867-AB4B-4D44-92BB-C173B733F4BF}" type="presParOf" srcId="{011B844E-CE28-4ECC-8F16-F288B49FD986}" destId="{F11A6BE3-26FD-4FF6-8E06-F7D3F8499EB7}" srcOrd="0" destOrd="0" presId="urn:microsoft.com/office/officeart/2005/8/layout/vList4"/>
    <dgm:cxn modelId="{8F3B1DB4-2ECB-45BF-A528-C45E8BBB64CF}" type="presParOf" srcId="{011B844E-CE28-4ECC-8F16-F288B49FD986}" destId="{D51DCE76-AC4D-438F-8825-95A9142863A5}" srcOrd="1" destOrd="0" presId="urn:microsoft.com/office/officeart/2005/8/layout/vList4"/>
    <dgm:cxn modelId="{C2334E87-B39C-447E-BAFE-60A0E7A1661E}" type="presParOf" srcId="{011B844E-CE28-4ECC-8F16-F288B49FD986}" destId="{F00C598F-48FC-4A17-A581-32A2F18E8BFC}" srcOrd="2" destOrd="0" presId="urn:microsoft.com/office/officeart/2005/8/layout/vList4"/>
    <dgm:cxn modelId="{A639A416-0EE7-4187-8CF3-647F3FAA171B}" type="presParOf" srcId="{81CB7A2E-1C34-4A04-B23C-D141C9480175}" destId="{5AA593EB-3C88-4DE1-A2B6-657400A2100B}" srcOrd="1" destOrd="0" presId="urn:microsoft.com/office/officeart/2005/8/layout/vList4"/>
    <dgm:cxn modelId="{A0BFC556-75A5-4DCB-9AC7-DF281FCBFF30}" type="presParOf" srcId="{81CB7A2E-1C34-4A04-B23C-D141C9480175}" destId="{51EB659C-04FA-4E5F-81B2-21870EDAC306}" srcOrd="2" destOrd="0" presId="urn:microsoft.com/office/officeart/2005/8/layout/vList4"/>
    <dgm:cxn modelId="{1AE38531-CA82-4DA2-8341-189F9781892F}" type="presParOf" srcId="{51EB659C-04FA-4E5F-81B2-21870EDAC306}" destId="{BFB3A435-832A-4CF2-B71E-2CDEBEEE2E1A}" srcOrd="0" destOrd="0" presId="urn:microsoft.com/office/officeart/2005/8/layout/vList4"/>
    <dgm:cxn modelId="{7E82B204-8213-4DB5-B022-ECA8879345B1}" type="presParOf" srcId="{51EB659C-04FA-4E5F-81B2-21870EDAC306}" destId="{7B700D27-B716-488F-9CEC-1043604BA4A9}" srcOrd="1" destOrd="0" presId="urn:microsoft.com/office/officeart/2005/8/layout/vList4"/>
    <dgm:cxn modelId="{09C0628D-D76C-4A3B-9569-24B35EEE03CF}" type="presParOf" srcId="{51EB659C-04FA-4E5F-81B2-21870EDAC306}" destId="{D3976629-08CE-4105-93A1-0EF38C07B6D9}" srcOrd="2" destOrd="0" presId="urn:microsoft.com/office/officeart/2005/8/layout/vList4"/>
    <dgm:cxn modelId="{87C87DAB-0D8A-44E6-B8CC-EC7283351A2B}" type="presParOf" srcId="{81CB7A2E-1C34-4A04-B23C-D141C9480175}" destId="{CFE846DA-CE31-4791-B149-40B707EB46E3}" srcOrd="3" destOrd="0" presId="urn:microsoft.com/office/officeart/2005/8/layout/vList4"/>
    <dgm:cxn modelId="{8454B5B1-5FB9-46E1-82CF-8593094DD073}" type="presParOf" srcId="{81CB7A2E-1C34-4A04-B23C-D141C9480175}" destId="{9CAA033C-A32F-461D-B7F9-25D55F4C781C}" srcOrd="4" destOrd="0" presId="urn:microsoft.com/office/officeart/2005/8/layout/vList4"/>
    <dgm:cxn modelId="{2F790C4C-3737-43A5-B6C5-FE65536A6E05}" type="presParOf" srcId="{9CAA033C-A32F-461D-B7F9-25D55F4C781C}" destId="{29777863-F7AA-4BBA-806A-E7EE6F1A5021}" srcOrd="0" destOrd="0" presId="urn:microsoft.com/office/officeart/2005/8/layout/vList4"/>
    <dgm:cxn modelId="{5041E2F2-47A5-450B-AF40-0E543838B3B9}" type="presParOf" srcId="{9CAA033C-A32F-461D-B7F9-25D55F4C781C}" destId="{C8DC40A0-A45D-4377-AD2A-EC094D6D0199}" srcOrd="1" destOrd="0" presId="urn:microsoft.com/office/officeart/2005/8/layout/vList4"/>
    <dgm:cxn modelId="{AB61F0E3-C3D9-44A2-A086-182E4EFC2B84}" type="presParOf" srcId="{9CAA033C-A32F-461D-B7F9-25D55F4C781C}" destId="{2222D35B-FCD0-4556-A554-1E0BA70BB632}" srcOrd="2" destOrd="0" presId="urn:microsoft.com/office/officeart/2005/8/layout/vList4"/>
    <dgm:cxn modelId="{B71392A4-B243-4248-A0E7-82A0D1E45FA2}" type="presParOf" srcId="{81CB7A2E-1C34-4A04-B23C-D141C9480175}" destId="{3755D313-FD86-4743-B786-CF8688A06BBC}" srcOrd="5" destOrd="0" presId="urn:microsoft.com/office/officeart/2005/8/layout/vList4"/>
    <dgm:cxn modelId="{45EDE785-5637-43FB-870B-761329B9B818}" type="presParOf" srcId="{81CB7A2E-1C34-4A04-B23C-D141C9480175}" destId="{614BD324-97BA-442D-B2D4-551522E6D969}" srcOrd="6" destOrd="0" presId="urn:microsoft.com/office/officeart/2005/8/layout/vList4"/>
    <dgm:cxn modelId="{83520015-B019-47CF-9B1B-771F0277A45B}" type="presParOf" srcId="{614BD324-97BA-442D-B2D4-551522E6D969}" destId="{DCA0078E-D819-44BD-8389-A659A1FA8CD5}" srcOrd="0" destOrd="0" presId="urn:microsoft.com/office/officeart/2005/8/layout/vList4"/>
    <dgm:cxn modelId="{9020E2F7-0FC8-419B-A7E6-AF7338614A10}" type="presParOf" srcId="{614BD324-97BA-442D-B2D4-551522E6D969}" destId="{5D8CBB8F-F721-4781-8B4D-C79ACB1BD605}" srcOrd="1" destOrd="0" presId="urn:microsoft.com/office/officeart/2005/8/layout/vList4"/>
    <dgm:cxn modelId="{7EDD689A-3635-4573-AA21-3B3FC96A652E}" type="presParOf" srcId="{614BD324-97BA-442D-B2D4-551522E6D969}" destId="{4903E51F-4334-425A-8540-E0BA4C08A957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478C2A-F964-4A02-B46C-9FBF58999FC3}" type="doc">
      <dgm:prSet loTypeId="urn:microsoft.com/office/officeart/2005/8/layout/vProcess5" loCatId="process" qsTypeId="urn:microsoft.com/office/officeart/2005/8/quickstyle/3d2" qsCatId="3D" csTypeId="urn:microsoft.com/office/officeart/2005/8/colors/accent0_2" csCatId="mainScheme" phldr="1"/>
      <dgm:spPr/>
      <dgm:t>
        <a:bodyPr/>
        <a:lstStyle/>
        <a:p>
          <a:endParaRPr lang="pl-PL"/>
        </a:p>
      </dgm:t>
    </dgm:pt>
    <dgm:pt modelId="{6E87D0B7-9788-4CAC-B537-31CDE24E8242}">
      <dgm:prSet phldrT="[Tekst]"/>
      <dgm:spPr/>
      <dgm:t>
        <a:bodyPr/>
        <a:lstStyle/>
        <a:p>
          <a:r>
            <a:rPr lang="pl-PL" dirty="0" smtClean="0"/>
            <a:t>Co oznacza termin” współpraca międzysektorowa”</a:t>
          </a:r>
          <a:endParaRPr lang="pl-PL" dirty="0"/>
        </a:p>
      </dgm:t>
    </dgm:pt>
    <dgm:pt modelId="{702376A6-5CB6-4C2F-B5B3-0930077CC2BA}" type="parTrans" cxnId="{EB953BC0-A3DF-45F9-970F-566A5657C9FA}">
      <dgm:prSet/>
      <dgm:spPr/>
      <dgm:t>
        <a:bodyPr/>
        <a:lstStyle/>
        <a:p>
          <a:endParaRPr lang="pl-PL"/>
        </a:p>
      </dgm:t>
    </dgm:pt>
    <dgm:pt modelId="{2A92B37F-D25B-4B51-8652-223432A12C21}" type="sibTrans" cxnId="{EB953BC0-A3DF-45F9-970F-566A5657C9FA}">
      <dgm:prSet/>
      <dgm:spPr/>
      <dgm:t>
        <a:bodyPr/>
        <a:lstStyle/>
        <a:p>
          <a:endParaRPr lang="pl-PL"/>
        </a:p>
      </dgm:t>
    </dgm:pt>
    <dgm:pt modelId="{78A1A285-E747-44BE-B0F5-0E9BBB587BCD}">
      <dgm:prSet phldrT="[Tekst]"/>
      <dgm:spPr/>
      <dgm:t>
        <a:bodyPr/>
        <a:lstStyle/>
        <a:p>
          <a:r>
            <a:rPr lang="pl-PL" dirty="0" smtClean="0"/>
            <a:t>Czy jest potrzebna, jeżeli tak to:</a:t>
          </a:r>
          <a:endParaRPr lang="pl-PL" dirty="0"/>
        </a:p>
      </dgm:t>
    </dgm:pt>
    <dgm:pt modelId="{950870C3-3D81-4AFF-97EF-D622EBA17046}" type="parTrans" cxnId="{A7C25C29-6581-499D-82B2-492C318B1E3B}">
      <dgm:prSet/>
      <dgm:spPr/>
      <dgm:t>
        <a:bodyPr/>
        <a:lstStyle/>
        <a:p>
          <a:endParaRPr lang="pl-PL"/>
        </a:p>
      </dgm:t>
    </dgm:pt>
    <dgm:pt modelId="{FDC449BF-E36C-43DD-8C66-2E01E085874C}" type="sibTrans" cxnId="{A7C25C29-6581-499D-82B2-492C318B1E3B}">
      <dgm:prSet/>
      <dgm:spPr/>
      <dgm:t>
        <a:bodyPr/>
        <a:lstStyle/>
        <a:p>
          <a:endParaRPr lang="pl-PL"/>
        </a:p>
      </dgm:t>
    </dgm:pt>
    <dgm:pt modelId="{0B70B30E-E468-41BA-88E4-836F344AC803}">
      <dgm:prSet phldrT="[Tekst]"/>
      <dgm:spPr/>
      <dgm:t>
        <a:bodyPr/>
        <a:lstStyle/>
        <a:p>
          <a:r>
            <a:rPr lang="pl-PL" dirty="0" smtClean="0"/>
            <a:t>Czy my jej chcemy na naszym terenie, jeżeli tak to:</a:t>
          </a:r>
          <a:endParaRPr lang="pl-PL" dirty="0"/>
        </a:p>
      </dgm:t>
    </dgm:pt>
    <dgm:pt modelId="{92F5D0CB-DD21-4F77-B5F1-151D1A898DDD}" type="parTrans" cxnId="{1EBB8967-EC7A-4BFE-9C16-D439BE816A3E}">
      <dgm:prSet/>
      <dgm:spPr/>
      <dgm:t>
        <a:bodyPr/>
        <a:lstStyle/>
        <a:p>
          <a:endParaRPr lang="pl-PL"/>
        </a:p>
      </dgm:t>
    </dgm:pt>
    <dgm:pt modelId="{BDE596D8-EDCD-43DD-8F3E-93C0AEBFEC00}" type="sibTrans" cxnId="{1EBB8967-EC7A-4BFE-9C16-D439BE816A3E}">
      <dgm:prSet/>
      <dgm:spPr/>
      <dgm:t>
        <a:bodyPr/>
        <a:lstStyle/>
        <a:p>
          <a:endParaRPr lang="pl-PL"/>
        </a:p>
      </dgm:t>
    </dgm:pt>
    <dgm:pt modelId="{AD7F17A0-7216-4805-88AF-781CC0CEB264}">
      <dgm:prSet/>
      <dgm:spPr/>
      <dgm:t>
        <a:bodyPr/>
        <a:lstStyle/>
        <a:p>
          <a:r>
            <a:rPr lang="pl-PL" dirty="0" smtClean="0"/>
            <a:t>Jak ją rozwijać, jakie podejmować działania</a:t>
          </a:r>
          <a:endParaRPr lang="pl-PL" dirty="0"/>
        </a:p>
      </dgm:t>
    </dgm:pt>
    <dgm:pt modelId="{3432574D-B40E-4668-B6F4-22E14DEFE86C}" type="parTrans" cxnId="{37759F6E-BC83-41D8-B5D7-7589582CFD28}">
      <dgm:prSet/>
      <dgm:spPr/>
      <dgm:t>
        <a:bodyPr/>
        <a:lstStyle/>
        <a:p>
          <a:endParaRPr lang="pl-PL"/>
        </a:p>
      </dgm:t>
    </dgm:pt>
    <dgm:pt modelId="{DF61EC38-1113-4818-969B-8D2855258A8E}" type="sibTrans" cxnId="{37759F6E-BC83-41D8-B5D7-7589582CFD28}">
      <dgm:prSet/>
      <dgm:spPr/>
      <dgm:t>
        <a:bodyPr/>
        <a:lstStyle/>
        <a:p>
          <a:endParaRPr lang="pl-PL"/>
        </a:p>
      </dgm:t>
    </dgm:pt>
    <dgm:pt modelId="{865614ED-1250-46AC-A309-52DCAC3F0076}">
      <dgm:prSet/>
      <dgm:spPr/>
      <dgm:t>
        <a:bodyPr/>
        <a:lstStyle/>
        <a:p>
          <a:r>
            <a:rPr lang="pl-PL" dirty="0" smtClean="0"/>
            <a:t>Jakie są wzajemne oczekiwania i jakie obowiązki obydwu sektorów </a:t>
          </a:r>
          <a:endParaRPr lang="pl-PL" dirty="0"/>
        </a:p>
      </dgm:t>
    </dgm:pt>
    <dgm:pt modelId="{13C4F29B-152E-47AD-9BA5-9C6B90688CF8}" type="parTrans" cxnId="{04D90238-DB2B-493B-AC57-40817FFC545A}">
      <dgm:prSet/>
      <dgm:spPr/>
      <dgm:t>
        <a:bodyPr/>
        <a:lstStyle/>
        <a:p>
          <a:endParaRPr lang="pl-PL"/>
        </a:p>
      </dgm:t>
    </dgm:pt>
    <dgm:pt modelId="{A842A5A6-DBFA-4B0E-B428-465840FD6DD7}" type="sibTrans" cxnId="{04D90238-DB2B-493B-AC57-40817FFC545A}">
      <dgm:prSet/>
      <dgm:spPr/>
      <dgm:t>
        <a:bodyPr/>
        <a:lstStyle/>
        <a:p>
          <a:endParaRPr lang="pl-PL"/>
        </a:p>
      </dgm:t>
    </dgm:pt>
    <dgm:pt modelId="{AE375BC4-BDDF-4360-AD26-367E319632B3}" type="pres">
      <dgm:prSet presAssocID="{4C478C2A-F964-4A02-B46C-9FBF58999FC3}" presName="outerComposite" presStyleCnt="0">
        <dgm:presLayoutVars>
          <dgm:chMax val="5"/>
          <dgm:dir/>
          <dgm:resizeHandles val="exact"/>
        </dgm:presLayoutVars>
      </dgm:prSet>
      <dgm:spPr/>
    </dgm:pt>
    <dgm:pt modelId="{19F2E1A6-E955-4D7F-BC6C-C38ABD7D4AF3}" type="pres">
      <dgm:prSet presAssocID="{4C478C2A-F964-4A02-B46C-9FBF58999FC3}" presName="dummyMaxCanvas" presStyleCnt="0">
        <dgm:presLayoutVars/>
      </dgm:prSet>
      <dgm:spPr/>
    </dgm:pt>
    <dgm:pt modelId="{75013C27-E287-4264-A098-6D987F44DBEB}" type="pres">
      <dgm:prSet presAssocID="{4C478C2A-F964-4A02-B46C-9FBF58999FC3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7E11660-D824-45FE-B1C6-549CBF4FC6A5}" type="pres">
      <dgm:prSet presAssocID="{4C478C2A-F964-4A02-B46C-9FBF58999FC3}" presName="FiveNodes_2" presStyleLbl="node1" presStyleIdx="1" presStyleCnt="5">
        <dgm:presLayoutVars>
          <dgm:bulletEnabled val="1"/>
        </dgm:presLayoutVars>
      </dgm:prSet>
      <dgm:spPr/>
    </dgm:pt>
    <dgm:pt modelId="{FCC36F62-03A3-444F-B04F-85910D450A33}" type="pres">
      <dgm:prSet presAssocID="{4C478C2A-F964-4A02-B46C-9FBF58999FC3}" presName="FiveNodes_3" presStyleLbl="node1" presStyleIdx="2" presStyleCnt="5">
        <dgm:presLayoutVars>
          <dgm:bulletEnabled val="1"/>
        </dgm:presLayoutVars>
      </dgm:prSet>
      <dgm:spPr/>
    </dgm:pt>
    <dgm:pt modelId="{703FCBAB-3E16-4C8A-964A-8EA29846DBC0}" type="pres">
      <dgm:prSet presAssocID="{4C478C2A-F964-4A02-B46C-9FBF58999FC3}" presName="FiveNodes_4" presStyleLbl="node1" presStyleIdx="3" presStyleCnt="5">
        <dgm:presLayoutVars>
          <dgm:bulletEnabled val="1"/>
        </dgm:presLayoutVars>
      </dgm:prSet>
      <dgm:spPr/>
    </dgm:pt>
    <dgm:pt modelId="{E38F3A99-A264-4D32-9256-78F9E7EF564A}" type="pres">
      <dgm:prSet presAssocID="{4C478C2A-F964-4A02-B46C-9FBF58999FC3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34AA34D-7C12-40C8-B4DF-D725912BF8D3}" type="pres">
      <dgm:prSet presAssocID="{4C478C2A-F964-4A02-B46C-9FBF58999FC3}" presName="FiveConn_1-2" presStyleLbl="fgAccFollowNode1" presStyleIdx="0" presStyleCnt="4">
        <dgm:presLayoutVars>
          <dgm:bulletEnabled val="1"/>
        </dgm:presLayoutVars>
      </dgm:prSet>
      <dgm:spPr/>
    </dgm:pt>
    <dgm:pt modelId="{C0211DB7-11BB-4713-B365-3FB6C5698A43}" type="pres">
      <dgm:prSet presAssocID="{4C478C2A-F964-4A02-B46C-9FBF58999FC3}" presName="FiveConn_2-3" presStyleLbl="fgAccFollowNode1" presStyleIdx="1" presStyleCnt="4">
        <dgm:presLayoutVars>
          <dgm:bulletEnabled val="1"/>
        </dgm:presLayoutVars>
      </dgm:prSet>
      <dgm:spPr/>
    </dgm:pt>
    <dgm:pt modelId="{4F699B67-8530-4582-BA42-6FF26E69DA05}" type="pres">
      <dgm:prSet presAssocID="{4C478C2A-F964-4A02-B46C-9FBF58999FC3}" presName="FiveConn_3-4" presStyleLbl="fgAccFollowNode1" presStyleIdx="2" presStyleCnt="4">
        <dgm:presLayoutVars>
          <dgm:bulletEnabled val="1"/>
        </dgm:presLayoutVars>
      </dgm:prSet>
      <dgm:spPr/>
    </dgm:pt>
    <dgm:pt modelId="{ACEE5A00-D463-41ED-A972-A25B854E2F60}" type="pres">
      <dgm:prSet presAssocID="{4C478C2A-F964-4A02-B46C-9FBF58999FC3}" presName="FiveConn_4-5" presStyleLbl="fgAccFollowNode1" presStyleIdx="3" presStyleCnt="4">
        <dgm:presLayoutVars>
          <dgm:bulletEnabled val="1"/>
        </dgm:presLayoutVars>
      </dgm:prSet>
      <dgm:spPr/>
    </dgm:pt>
    <dgm:pt modelId="{0E4EF086-886A-4B64-A2BD-FBCE422209FC}" type="pres">
      <dgm:prSet presAssocID="{4C478C2A-F964-4A02-B46C-9FBF58999FC3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1655736-4A81-42B0-864F-8EF83738C1DD}" type="pres">
      <dgm:prSet presAssocID="{4C478C2A-F964-4A02-B46C-9FBF58999FC3}" presName="FiveNodes_2_text" presStyleLbl="node1" presStyleIdx="4" presStyleCnt="5">
        <dgm:presLayoutVars>
          <dgm:bulletEnabled val="1"/>
        </dgm:presLayoutVars>
      </dgm:prSet>
      <dgm:spPr/>
    </dgm:pt>
    <dgm:pt modelId="{B7E1650F-E86F-43CF-B129-C6590DB7E11C}" type="pres">
      <dgm:prSet presAssocID="{4C478C2A-F964-4A02-B46C-9FBF58999FC3}" presName="FiveNodes_3_text" presStyleLbl="node1" presStyleIdx="4" presStyleCnt="5">
        <dgm:presLayoutVars>
          <dgm:bulletEnabled val="1"/>
        </dgm:presLayoutVars>
      </dgm:prSet>
      <dgm:spPr/>
    </dgm:pt>
    <dgm:pt modelId="{20121E1E-B900-4D7D-90CF-95AAD9CE8A8B}" type="pres">
      <dgm:prSet presAssocID="{4C478C2A-F964-4A02-B46C-9FBF58999FC3}" presName="FiveNodes_4_text" presStyleLbl="node1" presStyleIdx="4" presStyleCnt="5">
        <dgm:presLayoutVars>
          <dgm:bulletEnabled val="1"/>
        </dgm:presLayoutVars>
      </dgm:prSet>
      <dgm:spPr/>
    </dgm:pt>
    <dgm:pt modelId="{90F2EC7D-43F6-433F-AA15-CFC82F489F76}" type="pres">
      <dgm:prSet presAssocID="{4C478C2A-F964-4A02-B46C-9FBF58999FC3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9B2E552D-7216-44DA-889C-8178AD34A0B0}" type="presOf" srcId="{AD7F17A0-7216-4805-88AF-781CC0CEB264}" destId="{20121E1E-B900-4D7D-90CF-95AAD9CE8A8B}" srcOrd="1" destOrd="0" presId="urn:microsoft.com/office/officeart/2005/8/layout/vProcess5"/>
    <dgm:cxn modelId="{7BA447CF-5531-4EE7-9A57-F97AD283A213}" type="presOf" srcId="{0B70B30E-E468-41BA-88E4-836F344AC803}" destId="{FCC36F62-03A3-444F-B04F-85910D450A33}" srcOrd="0" destOrd="0" presId="urn:microsoft.com/office/officeart/2005/8/layout/vProcess5"/>
    <dgm:cxn modelId="{5357C164-1147-42B8-83F4-9C5E9A7C8B76}" type="presOf" srcId="{2A92B37F-D25B-4B51-8652-223432A12C21}" destId="{B34AA34D-7C12-40C8-B4DF-D725912BF8D3}" srcOrd="0" destOrd="0" presId="urn:microsoft.com/office/officeart/2005/8/layout/vProcess5"/>
    <dgm:cxn modelId="{667CE67E-BA78-4FDF-92CB-2283EC6C4F4A}" type="presOf" srcId="{AD7F17A0-7216-4805-88AF-781CC0CEB264}" destId="{703FCBAB-3E16-4C8A-964A-8EA29846DBC0}" srcOrd="0" destOrd="0" presId="urn:microsoft.com/office/officeart/2005/8/layout/vProcess5"/>
    <dgm:cxn modelId="{1EBB8967-EC7A-4BFE-9C16-D439BE816A3E}" srcId="{4C478C2A-F964-4A02-B46C-9FBF58999FC3}" destId="{0B70B30E-E468-41BA-88E4-836F344AC803}" srcOrd="2" destOrd="0" parTransId="{92F5D0CB-DD21-4F77-B5F1-151D1A898DDD}" sibTransId="{BDE596D8-EDCD-43DD-8F3E-93C0AEBFEC00}"/>
    <dgm:cxn modelId="{04AECCFD-649C-4CB6-B83A-7F7D2BBCF237}" type="presOf" srcId="{BDE596D8-EDCD-43DD-8F3E-93C0AEBFEC00}" destId="{4F699B67-8530-4582-BA42-6FF26E69DA05}" srcOrd="0" destOrd="0" presId="urn:microsoft.com/office/officeart/2005/8/layout/vProcess5"/>
    <dgm:cxn modelId="{04D90238-DB2B-493B-AC57-40817FFC545A}" srcId="{4C478C2A-F964-4A02-B46C-9FBF58999FC3}" destId="{865614ED-1250-46AC-A309-52DCAC3F0076}" srcOrd="4" destOrd="0" parTransId="{13C4F29B-152E-47AD-9BA5-9C6B90688CF8}" sibTransId="{A842A5A6-DBFA-4B0E-B428-465840FD6DD7}"/>
    <dgm:cxn modelId="{F965C03D-D3B7-4098-A2C7-1100C861B071}" type="presOf" srcId="{0B70B30E-E468-41BA-88E4-836F344AC803}" destId="{B7E1650F-E86F-43CF-B129-C6590DB7E11C}" srcOrd="1" destOrd="0" presId="urn:microsoft.com/office/officeart/2005/8/layout/vProcess5"/>
    <dgm:cxn modelId="{A7C25C29-6581-499D-82B2-492C318B1E3B}" srcId="{4C478C2A-F964-4A02-B46C-9FBF58999FC3}" destId="{78A1A285-E747-44BE-B0F5-0E9BBB587BCD}" srcOrd="1" destOrd="0" parTransId="{950870C3-3D81-4AFF-97EF-D622EBA17046}" sibTransId="{FDC449BF-E36C-43DD-8C66-2E01E085874C}"/>
    <dgm:cxn modelId="{EB953BC0-A3DF-45F9-970F-566A5657C9FA}" srcId="{4C478C2A-F964-4A02-B46C-9FBF58999FC3}" destId="{6E87D0B7-9788-4CAC-B537-31CDE24E8242}" srcOrd="0" destOrd="0" parTransId="{702376A6-5CB6-4C2F-B5B3-0930077CC2BA}" sibTransId="{2A92B37F-D25B-4B51-8652-223432A12C21}"/>
    <dgm:cxn modelId="{37759F6E-BC83-41D8-B5D7-7589582CFD28}" srcId="{4C478C2A-F964-4A02-B46C-9FBF58999FC3}" destId="{AD7F17A0-7216-4805-88AF-781CC0CEB264}" srcOrd="3" destOrd="0" parTransId="{3432574D-B40E-4668-B6F4-22E14DEFE86C}" sibTransId="{DF61EC38-1113-4818-969B-8D2855258A8E}"/>
    <dgm:cxn modelId="{8FBFDAB7-9646-44BB-9F1F-2205E792A3BD}" type="presOf" srcId="{FDC449BF-E36C-43DD-8C66-2E01E085874C}" destId="{C0211DB7-11BB-4713-B365-3FB6C5698A43}" srcOrd="0" destOrd="0" presId="urn:microsoft.com/office/officeart/2005/8/layout/vProcess5"/>
    <dgm:cxn modelId="{3EBFA3BC-62FD-40F1-A414-97EADF18CFB0}" type="presOf" srcId="{865614ED-1250-46AC-A309-52DCAC3F0076}" destId="{E38F3A99-A264-4D32-9256-78F9E7EF564A}" srcOrd="0" destOrd="0" presId="urn:microsoft.com/office/officeart/2005/8/layout/vProcess5"/>
    <dgm:cxn modelId="{78F98C4B-3068-4308-879F-490139F76E74}" type="presOf" srcId="{78A1A285-E747-44BE-B0F5-0E9BBB587BCD}" destId="{E7E11660-D824-45FE-B1C6-549CBF4FC6A5}" srcOrd="0" destOrd="0" presId="urn:microsoft.com/office/officeart/2005/8/layout/vProcess5"/>
    <dgm:cxn modelId="{D2820DC4-2CF5-4258-8692-E5030101F752}" type="presOf" srcId="{78A1A285-E747-44BE-B0F5-0E9BBB587BCD}" destId="{51655736-4A81-42B0-864F-8EF83738C1DD}" srcOrd="1" destOrd="0" presId="urn:microsoft.com/office/officeart/2005/8/layout/vProcess5"/>
    <dgm:cxn modelId="{F3E0DA38-7104-463F-B0C5-366680071D03}" type="presOf" srcId="{DF61EC38-1113-4818-969B-8D2855258A8E}" destId="{ACEE5A00-D463-41ED-A972-A25B854E2F60}" srcOrd="0" destOrd="0" presId="urn:microsoft.com/office/officeart/2005/8/layout/vProcess5"/>
    <dgm:cxn modelId="{1EA0B191-7589-496B-9262-A4476801B809}" type="presOf" srcId="{6E87D0B7-9788-4CAC-B537-31CDE24E8242}" destId="{75013C27-E287-4264-A098-6D987F44DBEB}" srcOrd="0" destOrd="0" presId="urn:microsoft.com/office/officeart/2005/8/layout/vProcess5"/>
    <dgm:cxn modelId="{0A2CB431-B0FF-47D8-AB05-5C6A968DB002}" type="presOf" srcId="{6E87D0B7-9788-4CAC-B537-31CDE24E8242}" destId="{0E4EF086-886A-4B64-A2BD-FBCE422209FC}" srcOrd="1" destOrd="0" presId="urn:microsoft.com/office/officeart/2005/8/layout/vProcess5"/>
    <dgm:cxn modelId="{5DD1DCD5-4473-4E5D-BA4F-603B437DFC6E}" type="presOf" srcId="{865614ED-1250-46AC-A309-52DCAC3F0076}" destId="{90F2EC7D-43F6-433F-AA15-CFC82F489F76}" srcOrd="1" destOrd="0" presId="urn:microsoft.com/office/officeart/2005/8/layout/vProcess5"/>
    <dgm:cxn modelId="{A8CE833D-9A1A-4ED3-820B-9911425638C6}" type="presOf" srcId="{4C478C2A-F964-4A02-B46C-9FBF58999FC3}" destId="{AE375BC4-BDDF-4360-AD26-367E319632B3}" srcOrd="0" destOrd="0" presId="urn:microsoft.com/office/officeart/2005/8/layout/vProcess5"/>
    <dgm:cxn modelId="{E0E14F2A-EEF3-4238-9D76-65AAF8C22041}" type="presParOf" srcId="{AE375BC4-BDDF-4360-AD26-367E319632B3}" destId="{19F2E1A6-E955-4D7F-BC6C-C38ABD7D4AF3}" srcOrd="0" destOrd="0" presId="urn:microsoft.com/office/officeart/2005/8/layout/vProcess5"/>
    <dgm:cxn modelId="{DC60EEE7-8D3B-4040-A0B7-55B2D9A480B9}" type="presParOf" srcId="{AE375BC4-BDDF-4360-AD26-367E319632B3}" destId="{75013C27-E287-4264-A098-6D987F44DBEB}" srcOrd="1" destOrd="0" presId="urn:microsoft.com/office/officeart/2005/8/layout/vProcess5"/>
    <dgm:cxn modelId="{A1EE75A9-94F9-429B-A91F-DD17D6460F4E}" type="presParOf" srcId="{AE375BC4-BDDF-4360-AD26-367E319632B3}" destId="{E7E11660-D824-45FE-B1C6-549CBF4FC6A5}" srcOrd="2" destOrd="0" presId="urn:microsoft.com/office/officeart/2005/8/layout/vProcess5"/>
    <dgm:cxn modelId="{6072250E-F846-445C-9BF8-DD03F269D1C8}" type="presParOf" srcId="{AE375BC4-BDDF-4360-AD26-367E319632B3}" destId="{FCC36F62-03A3-444F-B04F-85910D450A33}" srcOrd="3" destOrd="0" presId="urn:microsoft.com/office/officeart/2005/8/layout/vProcess5"/>
    <dgm:cxn modelId="{7375DEE6-85F0-4178-84DA-5BC1A70067D3}" type="presParOf" srcId="{AE375BC4-BDDF-4360-AD26-367E319632B3}" destId="{703FCBAB-3E16-4C8A-964A-8EA29846DBC0}" srcOrd="4" destOrd="0" presId="urn:microsoft.com/office/officeart/2005/8/layout/vProcess5"/>
    <dgm:cxn modelId="{BDEF59A1-838D-4B0C-9833-D00FC1D68B26}" type="presParOf" srcId="{AE375BC4-BDDF-4360-AD26-367E319632B3}" destId="{E38F3A99-A264-4D32-9256-78F9E7EF564A}" srcOrd="5" destOrd="0" presId="urn:microsoft.com/office/officeart/2005/8/layout/vProcess5"/>
    <dgm:cxn modelId="{20F2D7EA-1B8E-4886-B062-B8DD9B60E80E}" type="presParOf" srcId="{AE375BC4-BDDF-4360-AD26-367E319632B3}" destId="{B34AA34D-7C12-40C8-B4DF-D725912BF8D3}" srcOrd="6" destOrd="0" presId="urn:microsoft.com/office/officeart/2005/8/layout/vProcess5"/>
    <dgm:cxn modelId="{518B2A65-652B-4997-8DC5-A5B8BD5455EC}" type="presParOf" srcId="{AE375BC4-BDDF-4360-AD26-367E319632B3}" destId="{C0211DB7-11BB-4713-B365-3FB6C5698A43}" srcOrd="7" destOrd="0" presId="urn:microsoft.com/office/officeart/2005/8/layout/vProcess5"/>
    <dgm:cxn modelId="{D711B4CE-E945-49ED-8894-B49EE66F79C7}" type="presParOf" srcId="{AE375BC4-BDDF-4360-AD26-367E319632B3}" destId="{4F699B67-8530-4582-BA42-6FF26E69DA05}" srcOrd="8" destOrd="0" presId="urn:microsoft.com/office/officeart/2005/8/layout/vProcess5"/>
    <dgm:cxn modelId="{DC33526C-2ADE-4AD4-B71F-51D45D166DA8}" type="presParOf" srcId="{AE375BC4-BDDF-4360-AD26-367E319632B3}" destId="{ACEE5A00-D463-41ED-A972-A25B854E2F60}" srcOrd="9" destOrd="0" presId="urn:microsoft.com/office/officeart/2005/8/layout/vProcess5"/>
    <dgm:cxn modelId="{DF74C2DF-4921-4A14-9486-521C16D0E38B}" type="presParOf" srcId="{AE375BC4-BDDF-4360-AD26-367E319632B3}" destId="{0E4EF086-886A-4B64-A2BD-FBCE422209FC}" srcOrd="10" destOrd="0" presId="urn:microsoft.com/office/officeart/2005/8/layout/vProcess5"/>
    <dgm:cxn modelId="{F195CBB6-1E19-4B30-9C00-137824E2DAF6}" type="presParOf" srcId="{AE375BC4-BDDF-4360-AD26-367E319632B3}" destId="{51655736-4A81-42B0-864F-8EF83738C1DD}" srcOrd="11" destOrd="0" presId="urn:microsoft.com/office/officeart/2005/8/layout/vProcess5"/>
    <dgm:cxn modelId="{0E05D843-A3E5-4952-B77A-46BFB4288DA5}" type="presParOf" srcId="{AE375BC4-BDDF-4360-AD26-367E319632B3}" destId="{B7E1650F-E86F-43CF-B129-C6590DB7E11C}" srcOrd="12" destOrd="0" presId="urn:microsoft.com/office/officeart/2005/8/layout/vProcess5"/>
    <dgm:cxn modelId="{6871E640-D6FF-4A93-8FAC-F7C62074997F}" type="presParOf" srcId="{AE375BC4-BDDF-4360-AD26-367E319632B3}" destId="{20121E1E-B900-4D7D-90CF-95AAD9CE8A8B}" srcOrd="13" destOrd="0" presId="urn:microsoft.com/office/officeart/2005/8/layout/vProcess5"/>
    <dgm:cxn modelId="{4121A2D3-68E1-450F-B883-2621D442EEAC}" type="presParOf" srcId="{AE375BC4-BDDF-4360-AD26-367E319632B3}" destId="{90F2EC7D-43F6-433F-AA15-CFC82F489F76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98C730-069F-4DCF-B2AA-557EE94A611C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E15A7730-7457-4172-9386-528F5C366984}">
      <dgm:prSet phldrT="[Tekst]"/>
      <dgm:spPr>
        <a:solidFill>
          <a:schemeClr val="accent3">
            <a:lumMod val="75000"/>
            <a:alpha val="50000"/>
          </a:schemeClr>
        </a:solidFill>
      </dgm:spPr>
      <dgm:t>
        <a:bodyPr/>
        <a:lstStyle/>
        <a:p>
          <a:r>
            <a:rPr lang="pl-PL" dirty="0" smtClean="0"/>
            <a:t>zapisy ustawy o samorządzie …. </a:t>
          </a:r>
          <a:endParaRPr lang="pl-PL" dirty="0"/>
        </a:p>
      </dgm:t>
    </dgm:pt>
    <dgm:pt modelId="{4C23B171-213B-41AE-A7F4-1323F06105EA}" type="parTrans" cxnId="{E415DED4-5970-4E8F-A482-693F349B06FF}">
      <dgm:prSet/>
      <dgm:spPr/>
      <dgm:t>
        <a:bodyPr/>
        <a:lstStyle/>
        <a:p>
          <a:endParaRPr lang="pl-PL"/>
        </a:p>
      </dgm:t>
    </dgm:pt>
    <dgm:pt modelId="{A696CCC3-E8E7-4266-81E7-72DA0F81062E}" type="sibTrans" cxnId="{E415DED4-5970-4E8F-A482-693F349B06FF}">
      <dgm:prSet/>
      <dgm:spPr/>
      <dgm:t>
        <a:bodyPr/>
        <a:lstStyle/>
        <a:p>
          <a:endParaRPr lang="pl-PL"/>
        </a:p>
      </dgm:t>
    </dgm:pt>
    <dgm:pt modelId="{E5E60169-5000-41BC-A4C2-EA65ADE00A40}">
      <dgm:prSet phldrT="[Tekst]"/>
      <dgm:spPr>
        <a:solidFill>
          <a:srgbClr val="FF9933"/>
        </a:solidFill>
      </dgm:spPr>
      <dgm:t>
        <a:bodyPr/>
        <a:lstStyle/>
        <a:p>
          <a:r>
            <a:rPr lang="pl-PL" dirty="0" smtClean="0"/>
            <a:t>zapisy ustawy o działalności pożytku …..</a:t>
          </a:r>
          <a:endParaRPr lang="pl-PL" dirty="0"/>
        </a:p>
      </dgm:t>
    </dgm:pt>
    <dgm:pt modelId="{E6D1429B-EAC7-46F9-8962-ED2A2304B601}" type="parTrans" cxnId="{4270A943-0790-454A-B618-0D124635B5C9}">
      <dgm:prSet/>
      <dgm:spPr/>
      <dgm:t>
        <a:bodyPr/>
        <a:lstStyle/>
        <a:p>
          <a:endParaRPr lang="pl-PL"/>
        </a:p>
      </dgm:t>
    </dgm:pt>
    <dgm:pt modelId="{FE3E12E6-A8CF-4E9E-83B3-034C0379019C}" type="sibTrans" cxnId="{4270A943-0790-454A-B618-0D124635B5C9}">
      <dgm:prSet/>
      <dgm:spPr/>
      <dgm:t>
        <a:bodyPr/>
        <a:lstStyle/>
        <a:p>
          <a:endParaRPr lang="pl-PL"/>
        </a:p>
      </dgm:t>
    </dgm:pt>
    <dgm:pt modelId="{D0F652F6-58CE-417E-A1FA-7484F677B185}">
      <dgm:prSet phldrT="[Tekst]"/>
      <dgm:spPr/>
      <dgm:t>
        <a:bodyPr/>
        <a:lstStyle/>
        <a:p>
          <a:r>
            <a:rPr lang="pl-PL" dirty="0" smtClean="0"/>
            <a:t>zapisy innych ustaw (branżowych) np. ustawy o sporcie</a:t>
          </a:r>
          <a:endParaRPr lang="pl-PL" dirty="0"/>
        </a:p>
      </dgm:t>
    </dgm:pt>
    <dgm:pt modelId="{F66D833E-A2C3-47C1-A90A-49E397FB2053}" type="parTrans" cxnId="{47E7BBE2-DA33-483D-BCE4-F870B424C72A}">
      <dgm:prSet/>
      <dgm:spPr/>
      <dgm:t>
        <a:bodyPr/>
        <a:lstStyle/>
        <a:p>
          <a:endParaRPr lang="pl-PL"/>
        </a:p>
      </dgm:t>
    </dgm:pt>
    <dgm:pt modelId="{0F5DF5FC-BE13-43C4-AA7E-43F86F3FBDC0}" type="sibTrans" cxnId="{47E7BBE2-DA33-483D-BCE4-F870B424C72A}">
      <dgm:prSet/>
      <dgm:spPr/>
      <dgm:t>
        <a:bodyPr/>
        <a:lstStyle/>
        <a:p>
          <a:endParaRPr lang="pl-PL"/>
        </a:p>
      </dgm:t>
    </dgm:pt>
    <dgm:pt modelId="{22A9347B-9CE8-4D0D-A904-6BA452A17B9B}" type="pres">
      <dgm:prSet presAssocID="{9198C730-069F-4DCF-B2AA-557EE94A611C}" presName="compositeShape" presStyleCnt="0">
        <dgm:presLayoutVars>
          <dgm:chMax val="7"/>
          <dgm:dir/>
          <dgm:resizeHandles val="exact"/>
        </dgm:presLayoutVars>
      </dgm:prSet>
      <dgm:spPr/>
    </dgm:pt>
    <dgm:pt modelId="{034FDAA9-C92B-426B-83C2-309E9752ECAD}" type="pres">
      <dgm:prSet presAssocID="{E15A7730-7457-4172-9386-528F5C366984}" presName="circ1" presStyleLbl="vennNode1" presStyleIdx="0" presStyleCnt="3"/>
      <dgm:spPr/>
      <dgm:t>
        <a:bodyPr/>
        <a:lstStyle/>
        <a:p>
          <a:endParaRPr lang="pl-PL"/>
        </a:p>
      </dgm:t>
    </dgm:pt>
    <dgm:pt modelId="{9C0869DD-A061-4874-92D3-B3939EE8EE7F}" type="pres">
      <dgm:prSet presAssocID="{E15A7730-7457-4172-9386-528F5C36698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03807BC-1081-4DED-8E63-802423CE5B48}" type="pres">
      <dgm:prSet presAssocID="{E5E60169-5000-41BC-A4C2-EA65ADE00A40}" presName="circ2" presStyleLbl="vennNode1" presStyleIdx="1" presStyleCnt="3"/>
      <dgm:spPr/>
      <dgm:t>
        <a:bodyPr/>
        <a:lstStyle/>
        <a:p>
          <a:endParaRPr lang="pl-PL"/>
        </a:p>
      </dgm:t>
    </dgm:pt>
    <dgm:pt modelId="{5B18AE54-0F5F-4E16-B527-40D533239E4F}" type="pres">
      <dgm:prSet presAssocID="{E5E60169-5000-41BC-A4C2-EA65ADE00A4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6140810-CB3F-475A-BEC2-8CA37B6C87F8}" type="pres">
      <dgm:prSet presAssocID="{D0F652F6-58CE-417E-A1FA-7484F677B185}" presName="circ3" presStyleLbl="vennNode1" presStyleIdx="2" presStyleCnt="3"/>
      <dgm:spPr/>
      <dgm:t>
        <a:bodyPr/>
        <a:lstStyle/>
        <a:p>
          <a:endParaRPr lang="pl-PL"/>
        </a:p>
      </dgm:t>
    </dgm:pt>
    <dgm:pt modelId="{27CE63FB-49C8-443D-8B17-F06AEB3AFEC9}" type="pres">
      <dgm:prSet presAssocID="{D0F652F6-58CE-417E-A1FA-7484F677B18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CEDFC36-ED82-4CCE-B595-809CB0ECBE49}" type="presOf" srcId="{D0F652F6-58CE-417E-A1FA-7484F677B185}" destId="{C6140810-CB3F-475A-BEC2-8CA37B6C87F8}" srcOrd="0" destOrd="0" presId="urn:microsoft.com/office/officeart/2005/8/layout/venn1"/>
    <dgm:cxn modelId="{4CF2A4B7-0242-4805-9D57-B57AF65488B7}" type="presOf" srcId="{E5E60169-5000-41BC-A4C2-EA65ADE00A40}" destId="{003807BC-1081-4DED-8E63-802423CE5B48}" srcOrd="0" destOrd="0" presId="urn:microsoft.com/office/officeart/2005/8/layout/venn1"/>
    <dgm:cxn modelId="{EBF8DC24-9AF9-4DE5-8516-A6C230E4DD34}" type="presOf" srcId="{D0F652F6-58CE-417E-A1FA-7484F677B185}" destId="{27CE63FB-49C8-443D-8B17-F06AEB3AFEC9}" srcOrd="1" destOrd="0" presId="urn:microsoft.com/office/officeart/2005/8/layout/venn1"/>
    <dgm:cxn modelId="{5127FBAF-8398-4BDC-9E25-76C6ABF35121}" type="presOf" srcId="{E5E60169-5000-41BC-A4C2-EA65ADE00A40}" destId="{5B18AE54-0F5F-4E16-B527-40D533239E4F}" srcOrd="1" destOrd="0" presId="urn:microsoft.com/office/officeart/2005/8/layout/venn1"/>
    <dgm:cxn modelId="{4270A943-0790-454A-B618-0D124635B5C9}" srcId="{9198C730-069F-4DCF-B2AA-557EE94A611C}" destId="{E5E60169-5000-41BC-A4C2-EA65ADE00A40}" srcOrd="1" destOrd="0" parTransId="{E6D1429B-EAC7-46F9-8962-ED2A2304B601}" sibTransId="{FE3E12E6-A8CF-4E9E-83B3-034C0379019C}"/>
    <dgm:cxn modelId="{E415DED4-5970-4E8F-A482-693F349B06FF}" srcId="{9198C730-069F-4DCF-B2AA-557EE94A611C}" destId="{E15A7730-7457-4172-9386-528F5C366984}" srcOrd="0" destOrd="0" parTransId="{4C23B171-213B-41AE-A7F4-1323F06105EA}" sibTransId="{A696CCC3-E8E7-4266-81E7-72DA0F81062E}"/>
    <dgm:cxn modelId="{C41801C5-08D3-47CD-9CB2-546C1432787A}" type="presOf" srcId="{E15A7730-7457-4172-9386-528F5C366984}" destId="{034FDAA9-C92B-426B-83C2-309E9752ECAD}" srcOrd="0" destOrd="0" presId="urn:microsoft.com/office/officeart/2005/8/layout/venn1"/>
    <dgm:cxn modelId="{E727D31C-D28B-4C1E-BA58-0E67DB309FE7}" type="presOf" srcId="{9198C730-069F-4DCF-B2AA-557EE94A611C}" destId="{22A9347B-9CE8-4D0D-A904-6BA452A17B9B}" srcOrd="0" destOrd="0" presId="urn:microsoft.com/office/officeart/2005/8/layout/venn1"/>
    <dgm:cxn modelId="{47E7BBE2-DA33-483D-BCE4-F870B424C72A}" srcId="{9198C730-069F-4DCF-B2AA-557EE94A611C}" destId="{D0F652F6-58CE-417E-A1FA-7484F677B185}" srcOrd="2" destOrd="0" parTransId="{F66D833E-A2C3-47C1-A90A-49E397FB2053}" sibTransId="{0F5DF5FC-BE13-43C4-AA7E-43F86F3FBDC0}"/>
    <dgm:cxn modelId="{DE826DDA-74C8-4CDF-BE75-DEC49CF8E0E3}" type="presOf" srcId="{E15A7730-7457-4172-9386-528F5C366984}" destId="{9C0869DD-A061-4874-92D3-B3939EE8EE7F}" srcOrd="1" destOrd="0" presId="urn:microsoft.com/office/officeart/2005/8/layout/venn1"/>
    <dgm:cxn modelId="{0D9C92A8-6A50-443F-970F-FA1B119D056B}" type="presParOf" srcId="{22A9347B-9CE8-4D0D-A904-6BA452A17B9B}" destId="{034FDAA9-C92B-426B-83C2-309E9752ECAD}" srcOrd="0" destOrd="0" presId="urn:microsoft.com/office/officeart/2005/8/layout/venn1"/>
    <dgm:cxn modelId="{F6037FF2-2A4E-4C48-83AA-CAAB3C57C230}" type="presParOf" srcId="{22A9347B-9CE8-4D0D-A904-6BA452A17B9B}" destId="{9C0869DD-A061-4874-92D3-B3939EE8EE7F}" srcOrd="1" destOrd="0" presId="urn:microsoft.com/office/officeart/2005/8/layout/venn1"/>
    <dgm:cxn modelId="{9DC52E42-7AF9-4F11-A864-AC9F8EDD67BE}" type="presParOf" srcId="{22A9347B-9CE8-4D0D-A904-6BA452A17B9B}" destId="{003807BC-1081-4DED-8E63-802423CE5B48}" srcOrd="2" destOrd="0" presId="urn:microsoft.com/office/officeart/2005/8/layout/venn1"/>
    <dgm:cxn modelId="{A6B7BBDF-26D4-4CFD-88BC-B04180EBAAFE}" type="presParOf" srcId="{22A9347B-9CE8-4D0D-A904-6BA452A17B9B}" destId="{5B18AE54-0F5F-4E16-B527-40D533239E4F}" srcOrd="3" destOrd="0" presId="urn:microsoft.com/office/officeart/2005/8/layout/venn1"/>
    <dgm:cxn modelId="{F04562F5-AD66-40C1-916D-AF2EEA9BDFA1}" type="presParOf" srcId="{22A9347B-9CE8-4D0D-A904-6BA452A17B9B}" destId="{C6140810-CB3F-475A-BEC2-8CA37B6C87F8}" srcOrd="4" destOrd="0" presId="urn:microsoft.com/office/officeart/2005/8/layout/venn1"/>
    <dgm:cxn modelId="{3EE0A37A-EADA-4871-AA51-67CFDDCB74DE}" type="presParOf" srcId="{22A9347B-9CE8-4D0D-A904-6BA452A17B9B}" destId="{27CE63FB-49C8-443D-8B17-F06AEB3AFEC9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D1566FA-5310-47B2-8811-303A050777C1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BCF4BC37-5366-4B13-923B-36E9A044D0A4}">
      <dgm:prSet phldrT="[Teks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pl-PL" sz="1400" b="1" dirty="0" smtClean="0">
              <a:solidFill>
                <a:schemeClr val="tx1"/>
              </a:solidFill>
            </a:rPr>
            <a:t>Wieloletni Program Współpracy</a:t>
          </a:r>
        </a:p>
        <a:p>
          <a:pPr>
            <a:lnSpc>
              <a:spcPct val="100000"/>
            </a:lnSpc>
          </a:pPr>
          <a:r>
            <a:rPr lang="pl-PL" sz="1400" b="1" dirty="0" smtClean="0">
              <a:solidFill>
                <a:schemeClr val="tx1"/>
              </a:solidFill>
            </a:rPr>
            <a:t>Powiatu Oleckiego</a:t>
          </a:r>
        </a:p>
        <a:p>
          <a:pPr>
            <a:lnSpc>
              <a:spcPct val="100000"/>
            </a:lnSpc>
          </a:pPr>
          <a:r>
            <a:rPr lang="pl-PL" sz="1400" b="1" dirty="0" smtClean="0">
              <a:solidFill>
                <a:schemeClr val="tx1"/>
              </a:solidFill>
            </a:rPr>
            <a:t>z Organizacjami Pozarządowymi</a:t>
          </a:r>
        </a:p>
        <a:p>
          <a:pPr>
            <a:lnSpc>
              <a:spcPct val="100000"/>
            </a:lnSpc>
          </a:pPr>
          <a:r>
            <a:rPr lang="pl-PL" sz="1400" b="1" dirty="0" smtClean="0">
              <a:solidFill>
                <a:schemeClr val="tx1"/>
              </a:solidFill>
            </a:rPr>
            <a:t>na lata 2014-2018</a:t>
          </a:r>
          <a:endParaRPr lang="pl-PL" sz="1400" b="1" dirty="0">
            <a:solidFill>
              <a:schemeClr val="tx1"/>
            </a:solidFill>
          </a:endParaRPr>
        </a:p>
      </dgm:t>
    </dgm:pt>
    <dgm:pt modelId="{908900FA-4A02-4932-A8CC-937F15F0D35F}" type="parTrans" cxnId="{0974F80A-2435-49F6-9514-6955D1C585A2}">
      <dgm:prSet/>
      <dgm:spPr/>
      <dgm:t>
        <a:bodyPr/>
        <a:lstStyle/>
        <a:p>
          <a:endParaRPr lang="pl-PL"/>
        </a:p>
      </dgm:t>
    </dgm:pt>
    <dgm:pt modelId="{5FF468ED-287B-430A-BD5A-699DDC4E3E34}" type="sibTrans" cxnId="{0974F80A-2435-49F6-9514-6955D1C585A2}">
      <dgm:prSet custT="1"/>
      <dgm:spPr/>
    </dgm:pt>
    <dgm:pt modelId="{4A47DB94-33A4-4A8E-B6B7-032FF795447A}">
      <dgm:prSet phldrT="[Teks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pl-PL" sz="1400" b="1" dirty="0" smtClean="0">
              <a:solidFill>
                <a:schemeClr val="tx1"/>
              </a:solidFill>
            </a:rPr>
            <a:t>Roczne programy współpracy </a:t>
          </a:r>
        </a:p>
        <a:p>
          <a:pPr>
            <a:lnSpc>
              <a:spcPct val="100000"/>
            </a:lnSpc>
          </a:pPr>
          <a:r>
            <a:rPr lang="pl-PL" sz="1400" b="1" dirty="0" smtClean="0">
              <a:solidFill>
                <a:schemeClr val="tx1"/>
              </a:solidFill>
            </a:rPr>
            <a:t>jednostek samorządowych </a:t>
          </a:r>
        </a:p>
        <a:p>
          <a:pPr>
            <a:lnSpc>
              <a:spcPct val="100000"/>
            </a:lnSpc>
          </a:pPr>
          <a:r>
            <a:rPr lang="pl-PL" sz="1400" b="1" dirty="0" smtClean="0">
              <a:solidFill>
                <a:schemeClr val="tx1"/>
              </a:solidFill>
            </a:rPr>
            <a:t>z organizacjami pozarządowymi</a:t>
          </a:r>
          <a:endParaRPr lang="pl-PL" sz="1400" b="1" dirty="0">
            <a:solidFill>
              <a:schemeClr val="tx1"/>
            </a:solidFill>
          </a:endParaRPr>
        </a:p>
      </dgm:t>
    </dgm:pt>
    <dgm:pt modelId="{4E62BCBC-AD04-454C-B33B-49EAD62AED8F}" type="parTrans" cxnId="{5DD37C3B-D2A7-4709-A6A0-83C3EE0D7608}">
      <dgm:prSet/>
      <dgm:spPr/>
      <dgm:t>
        <a:bodyPr/>
        <a:lstStyle/>
        <a:p>
          <a:endParaRPr lang="pl-PL"/>
        </a:p>
      </dgm:t>
    </dgm:pt>
    <dgm:pt modelId="{06A34B70-E61E-4E6D-AF63-74C4E030BE25}" type="sibTrans" cxnId="{5DD37C3B-D2A7-4709-A6A0-83C3EE0D7608}">
      <dgm:prSet custT="1"/>
      <dgm:spPr/>
    </dgm:pt>
    <dgm:pt modelId="{FD5E9F6B-ED1C-41FA-A5EB-BD62D13F9938}">
      <dgm:prSet phldrT="[Tekst]" custT="1"/>
      <dgm:spPr/>
      <dgm:t>
        <a:bodyPr/>
        <a:lstStyle/>
        <a:p>
          <a:endParaRPr lang="pl-PL" sz="1100" dirty="0" smtClean="0"/>
        </a:p>
        <a:p>
          <a:r>
            <a:rPr lang="pl-PL" sz="1800" b="1" dirty="0" smtClean="0">
              <a:solidFill>
                <a:schemeClr val="tx1"/>
              </a:solidFill>
            </a:rPr>
            <a:t>Seminaria</a:t>
          </a:r>
        </a:p>
        <a:p>
          <a:r>
            <a:rPr lang="pl-PL" sz="1800" b="1" dirty="0" smtClean="0">
              <a:solidFill>
                <a:schemeClr val="tx1"/>
              </a:solidFill>
            </a:rPr>
            <a:t>20.09.2014</a:t>
          </a:r>
        </a:p>
        <a:p>
          <a:r>
            <a:rPr lang="pl-PL" sz="1800" b="1" dirty="0" smtClean="0">
              <a:solidFill>
                <a:schemeClr val="tx1"/>
              </a:solidFill>
            </a:rPr>
            <a:t>04.10.2014</a:t>
          </a:r>
        </a:p>
      </dgm:t>
    </dgm:pt>
    <dgm:pt modelId="{23DB58DA-BC1A-4869-8487-DA09239CEF30}" type="parTrans" cxnId="{A67C2396-3E19-43B5-8E33-9F3C6EDA113B}">
      <dgm:prSet/>
      <dgm:spPr/>
      <dgm:t>
        <a:bodyPr/>
        <a:lstStyle/>
        <a:p>
          <a:endParaRPr lang="pl-PL"/>
        </a:p>
      </dgm:t>
    </dgm:pt>
    <dgm:pt modelId="{F6D5B030-400C-4199-84B7-2EED52D921F2}" type="sibTrans" cxnId="{A67C2396-3E19-43B5-8E33-9F3C6EDA113B}">
      <dgm:prSet custT="1"/>
      <dgm:spPr/>
    </dgm:pt>
    <dgm:pt modelId="{9C839FFE-7EFC-4760-90AD-2F53BD16F611}">
      <dgm:prSet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 anchor="ctr"/>
        <a:lstStyle/>
        <a:p>
          <a:r>
            <a:rPr lang="pl-PL" sz="2000" i="1" dirty="0" smtClean="0"/>
            <a:t>Współtworzenie</a:t>
          </a:r>
          <a:endParaRPr lang="pl-PL" sz="2000" i="1" dirty="0"/>
        </a:p>
      </dgm:t>
    </dgm:pt>
    <dgm:pt modelId="{428DF9B5-E8DD-43CC-A52D-12CF4DB04FE5}" type="parTrans" cxnId="{A2A4EACB-BE79-4098-8BC9-8E65BF5AC543}">
      <dgm:prSet/>
      <dgm:spPr/>
      <dgm:t>
        <a:bodyPr/>
        <a:lstStyle/>
        <a:p>
          <a:endParaRPr lang="pl-PL"/>
        </a:p>
      </dgm:t>
    </dgm:pt>
    <dgm:pt modelId="{5B179CBA-9327-4C08-A798-3E930CC7924C}" type="sibTrans" cxnId="{A2A4EACB-BE79-4098-8BC9-8E65BF5AC543}">
      <dgm:prSet/>
      <dgm:spPr/>
      <dgm:t>
        <a:bodyPr/>
        <a:lstStyle/>
        <a:p>
          <a:endParaRPr lang="pl-PL"/>
        </a:p>
      </dgm:t>
    </dgm:pt>
    <dgm:pt modelId="{34E7F3CA-405D-4B5D-AB40-939C50B56E92}">
      <dgm:prSet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 anchor="ctr"/>
        <a:lstStyle/>
        <a:p>
          <a:r>
            <a:rPr lang="pl-PL" sz="2000" i="1" dirty="0" smtClean="0"/>
            <a:t>Konsultowanie projektu dokumentu</a:t>
          </a:r>
          <a:endParaRPr lang="pl-PL" sz="2000" i="1" dirty="0"/>
        </a:p>
      </dgm:t>
    </dgm:pt>
    <dgm:pt modelId="{C9EDBE6B-4461-4991-94C2-3D43A8B1A416}" type="parTrans" cxnId="{29B92A37-67CA-4188-B4D2-A824CEA8096A}">
      <dgm:prSet/>
      <dgm:spPr/>
      <dgm:t>
        <a:bodyPr/>
        <a:lstStyle/>
        <a:p>
          <a:endParaRPr lang="pl-PL"/>
        </a:p>
      </dgm:t>
    </dgm:pt>
    <dgm:pt modelId="{44BC9FA7-C966-422F-B1E6-F9AB259B050C}" type="sibTrans" cxnId="{29B92A37-67CA-4188-B4D2-A824CEA8096A}">
      <dgm:prSet/>
      <dgm:spPr/>
      <dgm:t>
        <a:bodyPr/>
        <a:lstStyle/>
        <a:p>
          <a:endParaRPr lang="pl-PL"/>
        </a:p>
      </dgm:t>
    </dgm:pt>
    <dgm:pt modelId="{AEA0822B-FBFF-4364-ACCB-69FB94B581CA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 anchor="ctr"/>
        <a:lstStyle/>
        <a:p>
          <a:r>
            <a:rPr lang="pl-PL" sz="2000" i="1" dirty="0" smtClean="0"/>
            <a:t>Współtworzenie</a:t>
          </a:r>
          <a:endParaRPr lang="pl-PL" sz="2000" dirty="0"/>
        </a:p>
      </dgm:t>
    </dgm:pt>
    <dgm:pt modelId="{B8297D16-5720-4119-ADB1-BBFA873B6679}" type="parTrans" cxnId="{5EFF8AA1-23C7-42EB-BE16-DE71BDD2925E}">
      <dgm:prSet/>
      <dgm:spPr/>
      <dgm:t>
        <a:bodyPr/>
        <a:lstStyle/>
        <a:p>
          <a:endParaRPr lang="pl-PL"/>
        </a:p>
      </dgm:t>
    </dgm:pt>
    <dgm:pt modelId="{4D5DBAEA-7141-4C0B-9119-79364F9C1526}" type="sibTrans" cxnId="{5EFF8AA1-23C7-42EB-BE16-DE71BDD2925E}">
      <dgm:prSet/>
      <dgm:spPr/>
      <dgm:t>
        <a:bodyPr/>
        <a:lstStyle/>
        <a:p>
          <a:endParaRPr lang="pl-PL"/>
        </a:p>
      </dgm:t>
    </dgm:pt>
    <dgm:pt modelId="{6A01F0A2-0DAB-476D-9ADF-305D237DD023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 anchor="ctr"/>
        <a:lstStyle/>
        <a:p>
          <a:r>
            <a:rPr lang="pl-PL" sz="2000" i="1" dirty="0" smtClean="0"/>
            <a:t>Konsultowanie projektów dokumentów</a:t>
          </a:r>
          <a:endParaRPr lang="pl-PL" sz="2000" i="1" dirty="0"/>
        </a:p>
      </dgm:t>
    </dgm:pt>
    <dgm:pt modelId="{86EEA359-8B29-433F-8669-ABA36972D704}" type="parTrans" cxnId="{68BDA11E-0EB9-4DE9-971C-85472B0C7DE2}">
      <dgm:prSet/>
      <dgm:spPr/>
      <dgm:t>
        <a:bodyPr/>
        <a:lstStyle/>
        <a:p>
          <a:endParaRPr lang="pl-PL"/>
        </a:p>
      </dgm:t>
    </dgm:pt>
    <dgm:pt modelId="{0D5249F6-2338-4DCC-B755-7BD5EED5996A}" type="sibTrans" cxnId="{68BDA11E-0EB9-4DE9-971C-85472B0C7DE2}">
      <dgm:prSet/>
      <dgm:spPr/>
      <dgm:t>
        <a:bodyPr/>
        <a:lstStyle/>
        <a:p>
          <a:endParaRPr lang="pl-PL"/>
        </a:p>
      </dgm:t>
    </dgm:pt>
    <dgm:pt modelId="{4AD86622-1F4D-4ABB-84C2-96C554BE20E3}">
      <dgm:prSet/>
      <dgm:spPr/>
      <dgm:t>
        <a:bodyPr/>
        <a:lstStyle/>
        <a:p>
          <a:endParaRPr lang="pl-PL" dirty="0"/>
        </a:p>
      </dgm:t>
    </dgm:pt>
    <dgm:pt modelId="{4E1A4D57-12AA-4548-A6DF-83EA5663A576}" type="parTrans" cxnId="{5DDD95DE-3097-47EF-8871-11A2AAA6C403}">
      <dgm:prSet/>
      <dgm:spPr/>
      <dgm:t>
        <a:bodyPr/>
        <a:lstStyle/>
        <a:p>
          <a:endParaRPr lang="pl-PL"/>
        </a:p>
      </dgm:t>
    </dgm:pt>
    <dgm:pt modelId="{0500D56B-5F60-4502-A688-DC3AB45BA74C}" type="sibTrans" cxnId="{5DDD95DE-3097-47EF-8871-11A2AAA6C403}">
      <dgm:prSet/>
      <dgm:spPr/>
      <dgm:t>
        <a:bodyPr/>
        <a:lstStyle/>
        <a:p>
          <a:endParaRPr lang="pl-PL"/>
        </a:p>
      </dgm:t>
    </dgm:pt>
    <dgm:pt modelId="{E62950B6-C9B9-49BC-9B40-3553B8AF6F98}">
      <dgm:prSet/>
      <dgm:spPr/>
      <dgm:t>
        <a:bodyPr/>
        <a:lstStyle/>
        <a:p>
          <a:r>
            <a:rPr lang="pl-PL" i="1" dirty="0" smtClean="0"/>
            <a:t>Spotkania będą odbywały się w pomieszczeniach Klubu Seniora WRZOS w Olecku, ul. Wojska Polskiego 13 (wejście od ul. Przytorowej)</a:t>
          </a:r>
          <a:endParaRPr lang="pl-PL" i="1" dirty="0"/>
        </a:p>
      </dgm:t>
    </dgm:pt>
    <dgm:pt modelId="{E9CEEE95-96E8-4850-A51B-7AAB51DABCAC}" type="parTrans" cxnId="{04B0A93A-EE59-4D14-8BD4-B0CDA5554D1C}">
      <dgm:prSet/>
      <dgm:spPr/>
      <dgm:t>
        <a:bodyPr/>
        <a:lstStyle/>
        <a:p>
          <a:endParaRPr lang="pl-PL"/>
        </a:p>
      </dgm:t>
    </dgm:pt>
    <dgm:pt modelId="{4B4A79FA-CCB6-4878-87A8-5D904C672FE0}" type="sibTrans" cxnId="{04B0A93A-EE59-4D14-8BD4-B0CDA5554D1C}">
      <dgm:prSet/>
      <dgm:spPr/>
      <dgm:t>
        <a:bodyPr/>
        <a:lstStyle/>
        <a:p>
          <a:endParaRPr lang="pl-PL"/>
        </a:p>
      </dgm:t>
    </dgm:pt>
    <dgm:pt modelId="{CEDE4B89-1325-49F4-A5EB-143774CA3EF9}" type="pres">
      <dgm:prSet presAssocID="{BD1566FA-5310-47B2-8811-303A050777C1}" presName="Name0" presStyleCnt="0">
        <dgm:presLayoutVars>
          <dgm:dir/>
          <dgm:animLvl val="lvl"/>
          <dgm:resizeHandles/>
        </dgm:presLayoutVars>
      </dgm:prSet>
      <dgm:spPr/>
    </dgm:pt>
    <dgm:pt modelId="{EA6BDDB9-26B9-4B4B-9BC2-6C733CF1F890}" type="pres">
      <dgm:prSet presAssocID="{BCF4BC37-5366-4B13-923B-36E9A044D0A4}" presName="linNode" presStyleCnt="0"/>
      <dgm:spPr/>
    </dgm:pt>
    <dgm:pt modelId="{F46854AD-D9CC-4381-B695-E220FCAD407D}" type="pres">
      <dgm:prSet presAssocID="{BCF4BC37-5366-4B13-923B-36E9A044D0A4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D07C104-5E1C-4E61-9126-DC98E2F3ACA9}" type="pres">
      <dgm:prSet presAssocID="{BCF4BC37-5366-4B13-923B-36E9A044D0A4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26FFDA5-E0F6-45BB-B830-375F6DB3FC0B}" type="pres">
      <dgm:prSet presAssocID="{5FF468ED-287B-430A-BD5A-699DDC4E3E34}" presName="spacing" presStyleCnt="0"/>
      <dgm:spPr/>
    </dgm:pt>
    <dgm:pt modelId="{2ABF301F-EB3E-42E3-8C72-5C9EA0177F65}" type="pres">
      <dgm:prSet presAssocID="{4A47DB94-33A4-4A8E-B6B7-032FF795447A}" presName="linNode" presStyleCnt="0"/>
      <dgm:spPr/>
    </dgm:pt>
    <dgm:pt modelId="{A7138601-99C8-4445-A218-8F5786CD89BB}" type="pres">
      <dgm:prSet presAssocID="{4A47DB94-33A4-4A8E-B6B7-032FF795447A}" presName="parentShp" presStyleLbl="node1" presStyleIdx="1" presStyleCnt="3">
        <dgm:presLayoutVars>
          <dgm:bulletEnabled val="1"/>
        </dgm:presLayoutVars>
      </dgm:prSet>
      <dgm:spPr/>
    </dgm:pt>
    <dgm:pt modelId="{49C52118-87E2-45FA-8032-8C4F1CE037DC}" type="pres">
      <dgm:prSet presAssocID="{4A47DB94-33A4-4A8E-B6B7-032FF795447A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2A3E062-D26D-4554-B633-F1FEED8DC8ED}" type="pres">
      <dgm:prSet presAssocID="{06A34B70-E61E-4E6D-AF63-74C4E030BE25}" presName="spacing" presStyleCnt="0"/>
      <dgm:spPr/>
    </dgm:pt>
    <dgm:pt modelId="{5B50EED4-ACDB-4CF7-8296-FB004B364449}" type="pres">
      <dgm:prSet presAssocID="{FD5E9F6B-ED1C-41FA-A5EB-BD62D13F9938}" presName="linNode" presStyleCnt="0"/>
      <dgm:spPr/>
    </dgm:pt>
    <dgm:pt modelId="{916E90FA-C2B5-422A-B4CC-74B4563DCB7B}" type="pres">
      <dgm:prSet presAssocID="{FD5E9F6B-ED1C-41FA-A5EB-BD62D13F9938}" presName="parentShp" presStyleLbl="node1" presStyleIdx="2" presStyleCnt="3" custLinFactNeighborX="-1249" custLinFactNeighborY="-133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CB3B0EA-4730-47EF-82D9-DC6DB4AE975D}" type="pres">
      <dgm:prSet presAssocID="{FD5E9F6B-ED1C-41FA-A5EB-BD62D13F9938}" presName="childShp" presStyleLbl="bgAccFollowNode1" presStyleIdx="2" presStyleCnt="3" custLinFactNeighborX="3125" custLinFactNeighborY="-133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AF1EE39-36B0-4CB9-B588-E9674AF0F76F}" type="presOf" srcId="{BD1566FA-5310-47B2-8811-303A050777C1}" destId="{CEDE4B89-1325-49F4-A5EB-143774CA3EF9}" srcOrd="0" destOrd="0" presId="urn:microsoft.com/office/officeart/2005/8/layout/vList6"/>
    <dgm:cxn modelId="{A67C2396-3E19-43B5-8E33-9F3C6EDA113B}" srcId="{BD1566FA-5310-47B2-8811-303A050777C1}" destId="{FD5E9F6B-ED1C-41FA-A5EB-BD62D13F9938}" srcOrd="2" destOrd="0" parTransId="{23DB58DA-BC1A-4869-8487-DA09239CEF30}" sibTransId="{F6D5B030-400C-4199-84B7-2EED52D921F2}"/>
    <dgm:cxn modelId="{FEC5A142-6BE7-4CD3-927D-587F4DDF5B29}" type="presOf" srcId="{4AD86622-1F4D-4ABB-84C2-96C554BE20E3}" destId="{6CB3B0EA-4730-47EF-82D9-DC6DB4AE975D}" srcOrd="0" destOrd="0" presId="urn:microsoft.com/office/officeart/2005/8/layout/vList6"/>
    <dgm:cxn modelId="{7EC2324B-2C4E-4B5E-8BF5-AFF71397D6B2}" type="presOf" srcId="{AEA0822B-FBFF-4364-ACCB-69FB94B581CA}" destId="{49C52118-87E2-45FA-8032-8C4F1CE037DC}" srcOrd="0" destOrd="0" presId="urn:microsoft.com/office/officeart/2005/8/layout/vList6"/>
    <dgm:cxn modelId="{5DD37C3B-D2A7-4709-A6A0-83C3EE0D7608}" srcId="{BD1566FA-5310-47B2-8811-303A050777C1}" destId="{4A47DB94-33A4-4A8E-B6B7-032FF795447A}" srcOrd="1" destOrd="0" parTransId="{4E62BCBC-AD04-454C-B33B-49EAD62AED8F}" sibTransId="{06A34B70-E61E-4E6D-AF63-74C4E030BE25}"/>
    <dgm:cxn modelId="{4AF8169A-98D2-4FE5-8277-DB24F31C64CF}" type="presOf" srcId="{6A01F0A2-0DAB-476D-9ADF-305D237DD023}" destId="{49C52118-87E2-45FA-8032-8C4F1CE037DC}" srcOrd="0" destOrd="1" presId="urn:microsoft.com/office/officeart/2005/8/layout/vList6"/>
    <dgm:cxn modelId="{04B0A93A-EE59-4D14-8BD4-B0CDA5554D1C}" srcId="{FD5E9F6B-ED1C-41FA-A5EB-BD62D13F9938}" destId="{E62950B6-C9B9-49BC-9B40-3553B8AF6F98}" srcOrd="1" destOrd="0" parTransId="{E9CEEE95-96E8-4850-A51B-7AAB51DABCAC}" sibTransId="{4B4A79FA-CCB6-4878-87A8-5D904C672FE0}"/>
    <dgm:cxn modelId="{5EFF8AA1-23C7-42EB-BE16-DE71BDD2925E}" srcId="{4A47DB94-33A4-4A8E-B6B7-032FF795447A}" destId="{AEA0822B-FBFF-4364-ACCB-69FB94B581CA}" srcOrd="0" destOrd="0" parTransId="{B8297D16-5720-4119-ADB1-BBFA873B6679}" sibTransId="{4D5DBAEA-7141-4C0B-9119-79364F9C1526}"/>
    <dgm:cxn modelId="{84415F2B-8EFC-4ADA-B4AC-7195120C8C9B}" type="presOf" srcId="{BCF4BC37-5366-4B13-923B-36E9A044D0A4}" destId="{F46854AD-D9CC-4381-B695-E220FCAD407D}" srcOrd="0" destOrd="0" presId="urn:microsoft.com/office/officeart/2005/8/layout/vList6"/>
    <dgm:cxn modelId="{5DDD95DE-3097-47EF-8871-11A2AAA6C403}" srcId="{FD5E9F6B-ED1C-41FA-A5EB-BD62D13F9938}" destId="{4AD86622-1F4D-4ABB-84C2-96C554BE20E3}" srcOrd="0" destOrd="0" parTransId="{4E1A4D57-12AA-4548-A6DF-83EA5663A576}" sibTransId="{0500D56B-5F60-4502-A688-DC3AB45BA74C}"/>
    <dgm:cxn modelId="{A2A4EACB-BE79-4098-8BC9-8E65BF5AC543}" srcId="{BCF4BC37-5366-4B13-923B-36E9A044D0A4}" destId="{9C839FFE-7EFC-4760-90AD-2F53BD16F611}" srcOrd="0" destOrd="0" parTransId="{428DF9B5-E8DD-43CC-A52D-12CF4DB04FE5}" sibTransId="{5B179CBA-9327-4C08-A798-3E930CC7924C}"/>
    <dgm:cxn modelId="{28C654E5-900B-4EDA-8BC2-A718839B2683}" type="presOf" srcId="{34E7F3CA-405D-4B5D-AB40-939C50B56E92}" destId="{DD07C104-5E1C-4E61-9126-DC98E2F3ACA9}" srcOrd="0" destOrd="1" presId="urn:microsoft.com/office/officeart/2005/8/layout/vList6"/>
    <dgm:cxn modelId="{0974F80A-2435-49F6-9514-6955D1C585A2}" srcId="{BD1566FA-5310-47B2-8811-303A050777C1}" destId="{BCF4BC37-5366-4B13-923B-36E9A044D0A4}" srcOrd="0" destOrd="0" parTransId="{908900FA-4A02-4932-A8CC-937F15F0D35F}" sibTransId="{5FF468ED-287B-430A-BD5A-699DDC4E3E34}"/>
    <dgm:cxn modelId="{13C81CA0-B583-47FE-B717-4A3887431A5A}" type="presOf" srcId="{9C839FFE-7EFC-4760-90AD-2F53BD16F611}" destId="{DD07C104-5E1C-4E61-9126-DC98E2F3ACA9}" srcOrd="0" destOrd="0" presId="urn:microsoft.com/office/officeart/2005/8/layout/vList6"/>
    <dgm:cxn modelId="{68BDA11E-0EB9-4DE9-971C-85472B0C7DE2}" srcId="{4A47DB94-33A4-4A8E-B6B7-032FF795447A}" destId="{6A01F0A2-0DAB-476D-9ADF-305D237DD023}" srcOrd="1" destOrd="0" parTransId="{86EEA359-8B29-433F-8669-ABA36972D704}" sibTransId="{0D5249F6-2338-4DCC-B755-7BD5EED5996A}"/>
    <dgm:cxn modelId="{D8DE92DC-6E5B-44E3-ACC5-40AD1F1B5C4B}" type="presOf" srcId="{4A47DB94-33A4-4A8E-B6B7-032FF795447A}" destId="{A7138601-99C8-4445-A218-8F5786CD89BB}" srcOrd="0" destOrd="0" presId="urn:microsoft.com/office/officeart/2005/8/layout/vList6"/>
    <dgm:cxn modelId="{80DAA6E5-B5E1-4F2C-B3B6-88342765AC13}" type="presOf" srcId="{E62950B6-C9B9-49BC-9B40-3553B8AF6F98}" destId="{6CB3B0EA-4730-47EF-82D9-DC6DB4AE975D}" srcOrd="0" destOrd="1" presId="urn:microsoft.com/office/officeart/2005/8/layout/vList6"/>
    <dgm:cxn modelId="{29B92A37-67CA-4188-B4D2-A824CEA8096A}" srcId="{BCF4BC37-5366-4B13-923B-36E9A044D0A4}" destId="{34E7F3CA-405D-4B5D-AB40-939C50B56E92}" srcOrd="1" destOrd="0" parTransId="{C9EDBE6B-4461-4991-94C2-3D43A8B1A416}" sibTransId="{44BC9FA7-C966-422F-B1E6-F9AB259B050C}"/>
    <dgm:cxn modelId="{249B74FD-2AE2-4626-9118-91D3C56C1571}" type="presOf" srcId="{FD5E9F6B-ED1C-41FA-A5EB-BD62D13F9938}" destId="{916E90FA-C2B5-422A-B4CC-74B4563DCB7B}" srcOrd="0" destOrd="0" presId="urn:microsoft.com/office/officeart/2005/8/layout/vList6"/>
    <dgm:cxn modelId="{A8F2AB7D-1699-440A-9D48-808540439AA1}" type="presParOf" srcId="{CEDE4B89-1325-49F4-A5EB-143774CA3EF9}" destId="{EA6BDDB9-26B9-4B4B-9BC2-6C733CF1F890}" srcOrd="0" destOrd="0" presId="urn:microsoft.com/office/officeart/2005/8/layout/vList6"/>
    <dgm:cxn modelId="{ADE85960-A046-4456-B402-1BBAE803615F}" type="presParOf" srcId="{EA6BDDB9-26B9-4B4B-9BC2-6C733CF1F890}" destId="{F46854AD-D9CC-4381-B695-E220FCAD407D}" srcOrd="0" destOrd="0" presId="urn:microsoft.com/office/officeart/2005/8/layout/vList6"/>
    <dgm:cxn modelId="{96ED6586-F5A4-4E77-BCE8-9ABCC831F13C}" type="presParOf" srcId="{EA6BDDB9-26B9-4B4B-9BC2-6C733CF1F890}" destId="{DD07C104-5E1C-4E61-9126-DC98E2F3ACA9}" srcOrd="1" destOrd="0" presId="urn:microsoft.com/office/officeart/2005/8/layout/vList6"/>
    <dgm:cxn modelId="{14C958FA-7C70-46F3-9806-A992B57A9C4D}" type="presParOf" srcId="{CEDE4B89-1325-49F4-A5EB-143774CA3EF9}" destId="{826FFDA5-E0F6-45BB-B830-375F6DB3FC0B}" srcOrd="1" destOrd="0" presId="urn:microsoft.com/office/officeart/2005/8/layout/vList6"/>
    <dgm:cxn modelId="{12D9BA23-00B5-4F5B-845A-6C2AF94C0876}" type="presParOf" srcId="{CEDE4B89-1325-49F4-A5EB-143774CA3EF9}" destId="{2ABF301F-EB3E-42E3-8C72-5C9EA0177F65}" srcOrd="2" destOrd="0" presId="urn:microsoft.com/office/officeart/2005/8/layout/vList6"/>
    <dgm:cxn modelId="{508F69FC-B795-4DC4-ACBF-7D82DD51FD09}" type="presParOf" srcId="{2ABF301F-EB3E-42E3-8C72-5C9EA0177F65}" destId="{A7138601-99C8-4445-A218-8F5786CD89BB}" srcOrd="0" destOrd="0" presId="urn:microsoft.com/office/officeart/2005/8/layout/vList6"/>
    <dgm:cxn modelId="{6398B1A5-8DB1-4A43-B81F-A6BDFD1D926A}" type="presParOf" srcId="{2ABF301F-EB3E-42E3-8C72-5C9EA0177F65}" destId="{49C52118-87E2-45FA-8032-8C4F1CE037DC}" srcOrd="1" destOrd="0" presId="urn:microsoft.com/office/officeart/2005/8/layout/vList6"/>
    <dgm:cxn modelId="{7D455734-7309-4906-A7AA-6C21371F7D3A}" type="presParOf" srcId="{CEDE4B89-1325-49F4-A5EB-143774CA3EF9}" destId="{42A3E062-D26D-4554-B633-F1FEED8DC8ED}" srcOrd="3" destOrd="0" presId="urn:microsoft.com/office/officeart/2005/8/layout/vList6"/>
    <dgm:cxn modelId="{F0FC490A-F14A-4211-9551-3A0B62E1A117}" type="presParOf" srcId="{CEDE4B89-1325-49F4-A5EB-143774CA3EF9}" destId="{5B50EED4-ACDB-4CF7-8296-FB004B364449}" srcOrd="4" destOrd="0" presId="urn:microsoft.com/office/officeart/2005/8/layout/vList6"/>
    <dgm:cxn modelId="{11F99486-CE72-44C8-BB90-C57D580FAB66}" type="presParOf" srcId="{5B50EED4-ACDB-4CF7-8296-FB004B364449}" destId="{916E90FA-C2B5-422A-B4CC-74B4563DCB7B}" srcOrd="0" destOrd="0" presId="urn:microsoft.com/office/officeart/2005/8/layout/vList6"/>
    <dgm:cxn modelId="{0F5810C6-043E-42F0-AE72-4F5B51545A0F}" type="presParOf" srcId="{5B50EED4-ACDB-4CF7-8296-FB004B364449}" destId="{6CB3B0EA-4730-47EF-82D9-DC6DB4AE975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1A6BE3-26FD-4FF6-8E06-F7D3F8499EB7}">
      <dsp:nvSpPr>
        <dsp:cNvPr id="0" name=""/>
        <dsp:cNvSpPr/>
      </dsp:nvSpPr>
      <dsp:spPr>
        <a:xfrm>
          <a:off x="0" y="0"/>
          <a:ext cx="6408712" cy="987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>
              <a:solidFill>
                <a:srgbClr val="800000"/>
              </a:solidFill>
            </a:rPr>
            <a:t>Uczniowski Klub Sortowy przy Gimnazjum w Świętajnie</a:t>
          </a:r>
          <a:endParaRPr lang="pl-PL" sz="2800" kern="1200" dirty="0">
            <a:solidFill>
              <a:srgbClr val="800000"/>
            </a:solidFill>
          </a:endParaRPr>
        </a:p>
      </dsp:txBody>
      <dsp:txXfrm>
        <a:off x="1380486" y="0"/>
        <a:ext cx="5028225" cy="987437"/>
      </dsp:txXfrm>
    </dsp:sp>
    <dsp:sp modelId="{D51DCE76-AC4D-438F-8825-95A9142863A5}">
      <dsp:nvSpPr>
        <dsp:cNvPr id="0" name=""/>
        <dsp:cNvSpPr/>
      </dsp:nvSpPr>
      <dsp:spPr>
        <a:xfrm>
          <a:off x="98743" y="98743"/>
          <a:ext cx="1281742" cy="789950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B3A435-832A-4CF2-B71E-2CDEBEEE2E1A}">
      <dsp:nvSpPr>
        <dsp:cNvPr id="0" name=""/>
        <dsp:cNvSpPr/>
      </dsp:nvSpPr>
      <dsp:spPr>
        <a:xfrm>
          <a:off x="0" y="1086181"/>
          <a:ext cx="6408712" cy="987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>
              <a:solidFill>
                <a:srgbClr val="800000"/>
              </a:solidFill>
            </a:rPr>
            <a:t>Polski Związek Wędkarski Koło OKOŃ</a:t>
          </a:r>
          <a:endParaRPr lang="pl-PL" sz="2800" kern="1200" dirty="0">
            <a:solidFill>
              <a:srgbClr val="800000"/>
            </a:solidFill>
          </a:endParaRPr>
        </a:p>
      </dsp:txBody>
      <dsp:txXfrm>
        <a:off x="1380486" y="1086181"/>
        <a:ext cx="5028225" cy="987437"/>
      </dsp:txXfrm>
    </dsp:sp>
    <dsp:sp modelId="{7B700D27-B716-488F-9CEC-1043604BA4A9}">
      <dsp:nvSpPr>
        <dsp:cNvPr id="0" name=""/>
        <dsp:cNvSpPr/>
      </dsp:nvSpPr>
      <dsp:spPr>
        <a:xfrm>
          <a:off x="98743" y="1184925"/>
          <a:ext cx="1281742" cy="789950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777863-F7AA-4BBA-806A-E7EE6F1A5021}">
      <dsp:nvSpPr>
        <dsp:cNvPr id="0" name=""/>
        <dsp:cNvSpPr/>
      </dsp:nvSpPr>
      <dsp:spPr>
        <a:xfrm>
          <a:off x="0" y="2172363"/>
          <a:ext cx="6408712" cy="987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>
              <a:solidFill>
                <a:srgbClr val="800000"/>
              </a:solidFill>
            </a:rPr>
            <a:t>Stowarzyszenie Olecko Biega</a:t>
          </a:r>
          <a:endParaRPr lang="pl-PL" sz="2800" kern="1200" dirty="0">
            <a:solidFill>
              <a:srgbClr val="800000"/>
            </a:solidFill>
          </a:endParaRPr>
        </a:p>
      </dsp:txBody>
      <dsp:txXfrm>
        <a:off x="1380486" y="2172363"/>
        <a:ext cx="5028225" cy="987437"/>
      </dsp:txXfrm>
    </dsp:sp>
    <dsp:sp modelId="{C8DC40A0-A45D-4377-AD2A-EC094D6D0199}">
      <dsp:nvSpPr>
        <dsp:cNvPr id="0" name=""/>
        <dsp:cNvSpPr/>
      </dsp:nvSpPr>
      <dsp:spPr>
        <a:xfrm>
          <a:off x="98743" y="2271107"/>
          <a:ext cx="1281742" cy="789950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A0078E-D819-44BD-8389-A659A1FA8CD5}">
      <dsp:nvSpPr>
        <dsp:cNvPr id="0" name=""/>
        <dsp:cNvSpPr/>
      </dsp:nvSpPr>
      <dsp:spPr>
        <a:xfrm>
          <a:off x="0" y="3258544"/>
          <a:ext cx="6408712" cy="987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>
              <a:solidFill>
                <a:srgbClr val="800000"/>
              </a:solidFill>
            </a:rPr>
            <a:t>Stowarzyszenie ”Ku Słońcu”</a:t>
          </a:r>
          <a:endParaRPr lang="pl-PL" sz="2800" kern="1200" dirty="0">
            <a:solidFill>
              <a:srgbClr val="800000"/>
            </a:solidFill>
          </a:endParaRPr>
        </a:p>
      </dsp:txBody>
      <dsp:txXfrm>
        <a:off x="1380486" y="3258544"/>
        <a:ext cx="5028225" cy="987437"/>
      </dsp:txXfrm>
    </dsp:sp>
    <dsp:sp modelId="{5D8CBB8F-F721-4781-8B4D-C79ACB1BD605}">
      <dsp:nvSpPr>
        <dsp:cNvPr id="0" name=""/>
        <dsp:cNvSpPr/>
      </dsp:nvSpPr>
      <dsp:spPr>
        <a:xfrm>
          <a:off x="98743" y="3357288"/>
          <a:ext cx="1281742" cy="789950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013C27-E287-4264-A098-6D987F44DBEB}">
      <dsp:nvSpPr>
        <dsp:cNvPr id="0" name=""/>
        <dsp:cNvSpPr/>
      </dsp:nvSpPr>
      <dsp:spPr>
        <a:xfrm>
          <a:off x="0" y="0"/>
          <a:ext cx="6336792" cy="7387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l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l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l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l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Co oznacza termin” współpraca międzysektorowa”</a:t>
          </a:r>
          <a:endParaRPr lang="pl-PL" sz="2000" kern="1200" dirty="0"/>
        </a:p>
      </dsp:txBody>
      <dsp:txXfrm>
        <a:off x="21638" y="21638"/>
        <a:ext cx="5453148" cy="695508"/>
      </dsp:txXfrm>
    </dsp:sp>
    <dsp:sp modelId="{E7E11660-D824-45FE-B1C6-549CBF4FC6A5}">
      <dsp:nvSpPr>
        <dsp:cNvPr id="0" name=""/>
        <dsp:cNvSpPr/>
      </dsp:nvSpPr>
      <dsp:spPr>
        <a:xfrm>
          <a:off x="473202" y="841393"/>
          <a:ext cx="6336792" cy="7387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l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l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l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l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Czy jest potrzebna, jeżeli tak to:</a:t>
          </a:r>
          <a:endParaRPr lang="pl-PL" sz="2000" kern="1200" dirty="0"/>
        </a:p>
      </dsp:txBody>
      <dsp:txXfrm>
        <a:off x="494840" y="863031"/>
        <a:ext cx="5340104" cy="695508"/>
      </dsp:txXfrm>
    </dsp:sp>
    <dsp:sp modelId="{FCC36F62-03A3-444F-B04F-85910D450A33}">
      <dsp:nvSpPr>
        <dsp:cNvPr id="0" name=""/>
        <dsp:cNvSpPr/>
      </dsp:nvSpPr>
      <dsp:spPr>
        <a:xfrm>
          <a:off x="946404" y="1682786"/>
          <a:ext cx="6336792" cy="7387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l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l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l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l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Czy my jej chcemy na naszym terenie, jeżeli tak to:</a:t>
          </a:r>
          <a:endParaRPr lang="pl-PL" sz="2000" kern="1200" dirty="0"/>
        </a:p>
      </dsp:txBody>
      <dsp:txXfrm>
        <a:off x="968042" y="1704424"/>
        <a:ext cx="5340104" cy="695508"/>
      </dsp:txXfrm>
    </dsp:sp>
    <dsp:sp modelId="{703FCBAB-3E16-4C8A-964A-8EA29846DBC0}">
      <dsp:nvSpPr>
        <dsp:cNvPr id="0" name=""/>
        <dsp:cNvSpPr/>
      </dsp:nvSpPr>
      <dsp:spPr>
        <a:xfrm>
          <a:off x="1419605" y="2524179"/>
          <a:ext cx="6336792" cy="7387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l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l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l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l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Jak ją rozwijać, jakie podejmować działania</a:t>
          </a:r>
          <a:endParaRPr lang="pl-PL" sz="2000" kern="1200" dirty="0"/>
        </a:p>
      </dsp:txBody>
      <dsp:txXfrm>
        <a:off x="1441243" y="2545817"/>
        <a:ext cx="5340104" cy="695508"/>
      </dsp:txXfrm>
    </dsp:sp>
    <dsp:sp modelId="{E38F3A99-A264-4D32-9256-78F9E7EF564A}">
      <dsp:nvSpPr>
        <dsp:cNvPr id="0" name=""/>
        <dsp:cNvSpPr/>
      </dsp:nvSpPr>
      <dsp:spPr>
        <a:xfrm>
          <a:off x="1892808" y="3365572"/>
          <a:ext cx="6336792" cy="7387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l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l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l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l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Jakie są wzajemne oczekiwania i jakie obowiązki obydwu sektorów </a:t>
          </a:r>
          <a:endParaRPr lang="pl-PL" sz="2000" kern="1200" dirty="0"/>
        </a:p>
      </dsp:txBody>
      <dsp:txXfrm>
        <a:off x="1914446" y="3387210"/>
        <a:ext cx="5340104" cy="695508"/>
      </dsp:txXfrm>
    </dsp:sp>
    <dsp:sp modelId="{B34AA34D-7C12-40C8-B4DF-D725912BF8D3}">
      <dsp:nvSpPr>
        <dsp:cNvPr id="0" name=""/>
        <dsp:cNvSpPr/>
      </dsp:nvSpPr>
      <dsp:spPr>
        <a:xfrm>
          <a:off x="5856582" y="539722"/>
          <a:ext cx="480209" cy="480209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300" kern="1200"/>
        </a:p>
      </dsp:txBody>
      <dsp:txXfrm>
        <a:off x="5964629" y="539722"/>
        <a:ext cx="264115" cy="361357"/>
      </dsp:txXfrm>
    </dsp:sp>
    <dsp:sp modelId="{C0211DB7-11BB-4713-B365-3FB6C5698A43}">
      <dsp:nvSpPr>
        <dsp:cNvPr id="0" name=""/>
        <dsp:cNvSpPr/>
      </dsp:nvSpPr>
      <dsp:spPr>
        <a:xfrm>
          <a:off x="6329784" y="1381116"/>
          <a:ext cx="480209" cy="480209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300" kern="1200"/>
        </a:p>
      </dsp:txBody>
      <dsp:txXfrm>
        <a:off x="6437831" y="1381116"/>
        <a:ext cx="264115" cy="361357"/>
      </dsp:txXfrm>
    </dsp:sp>
    <dsp:sp modelId="{4F699B67-8530-4582-BA42-6FF26E69DA05}">
      <dsp:nvSpPr>
        <dsp:cNvPr id="0" name=""/>
        <dsp:cNvSpPr/>
      </dsp:nvSpPr>
      <dsp:spPr>
        <a:xfrm>
          <a:off x="6802986" y="2210196"/>
          <a:ext cx="480209" cy="480209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300" kern="1200"/>
        </a:p>
      </dsp:txBody>
      <dsp:txXfrm>
        <a:off x="6911033" y="2210196"/>
        <a:ext cx="264115" cy="361357"/>
      </dsp:txXfrm>
    </dsp:sp>
    <dsp:sp modelId="{ACEE5A00-D463-41ED-A972-A25B854E2F60}">
      <dsp:nvSpPr>
        <dsp:cNvPr id="0" name=""/>
        <dsp:cNvSpPr/>
      </dsp:nvSpPr>
      <dsp:spPr>
        <a:xfrm>
          <a:off x="7276188" y="3059798"/>
          <a:ext cx="480209" cy="480209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300" kern="1200"/>
        </a:p>
      </dsp:txBody>
      <dsp:txXfrm>
        <a:off x="7384235" y="3059798"/>
        <a:ext cx="264115" cy="3613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4FDAA9-C92B-426B-83C2-309E9752ECAD}">
      <dsp:nvSpPr>
        <dsp:cNvPr id="0" name=""/>
        <dsp:cNvSpPr/>
      </dsp:nvSpPr>
      <dsp:spPr>
        <a:xfrm>
          <a:off x="2689041" y="59406"/>
          <a:ext cx="2851517" cy="2851517"/>
        </a:xfrm>
        <a:prstGeom prst="ellipse">
          <a:avLst/>
        </a:prstGeom>
        <a:solidFill>
          <a:schemeClr val="accent3">
            <a:lumMod val="75000"/>
            <a:alpha val="5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/>
            <a:t>zapisy ustawy o samorządzie …. </a:t>
          </a:r>
          <a:endParaRPr lang="pl-PL" sz="2200" kern="1200" dirty="0"/>
        </a:p>
      </dsp:txBody>
      <dsp:txXfrm>
        <a:off x="3069243" y="558422"/>
        <a:ext cx="2091112" cy="1283182"/>
      </dsp:txXfrm>
    </dsp:sp>
    <dsp:sp modelId="{003807BC-1081-4DED-8E63-802423CE5B48}">
      <dsp:nvSpPr>
        <dsp:cNvPr id="0" name=""/>
        <dsp:cNvSpPr/>
      </dsp:nvSpPr>
      <dsp:spPr>
        <a:xfrm>
          <a:off x="3717963" y="1841604"/>
          <a:ext cx="2851517" cy="2851517"/>
        </a:xfrm>
        <a:prstGeom prst="ellipse">
          <a:avLst/>
        </a:prstGeom>
        <a:solidFill>
          <a:srgbClr val="FF9933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/>
            <a:t>zapisy ustawy o działalności pożytku …..</a:t>
          </a:r>
          <a:endParaRPr lang="pl-PL" sz="2200" kern="1200" dirty="0"/>
        </a:p>
      </dsp:txBody>
      <dsp:txXfrm>
        <a:off x="4590052" y="2578246"/>
        <a:ext cx="1710910" cy="1568334"/>
      </dsp:txXfrm>
    </dsp:sp>
    <dsp:sp modelId="{C6140810-CB3F-475A-BEC2-8CA37B6C87F8}">
      <dsp:nvSpPr>
        <dsp:cNvPr id="0" name=""/>
        <dsp:cNvSpPr/>
      </dsp:nvSpPr>
      <dsp:spPr>
        <a:xfrm>
          <a:off x="1660118" y="1841604"/>
          <a:ext cx="2851517" cy="285151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/>
            <a:t>zapisy innych ustaw (branżowych) np. ustawy o sporcie</a:t>
          </a:r>
          <a:endParaRPr lang="pl-PL" sz="2200" kern="1200" dirty="0"/>
        </a:p>
      </dsp:txBody>
      <dsp:txXfrm>
        <a:off x="1928636" y="2578246"/>
        <a:ext cx="1710910" cy="15683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07C104-5E1C-4E61-9126-DC98E2F3ACA9}">
      <dsp:nvSpPr>
        <dsp:cNvPr id="0" name=""/>
        <dsp:cNvSpPr/>
      </dsp:nvSpPr>
      <dsp:spPr>
        <a:xfrm>
          <a:off x="3291839" y="0"/>
          <a:ext cx="4937760" cy="1350150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i="1" kern="1200" dirty="0" smtClean="0"/>
            <a:t>Współtworzenie</a:t>
          </a:r>
          <a:endParaRPr lang="pl-PL" sz="2000" i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i="1" kern="1200" dirty="0" smtClean="0"/>
            <a:t>Konsultowanie projektu dokumentu</a:t>
          </a:r>
          <a:endParaRPr lang="pl-PL" sz="2000" i="1" kern="1200" dirty="0"/>
        </a:p>
      </dsp:txBody>
      <dsp:txXfrm>
        <a:off x="3291839" y="168769"/>
        <a:ext cx="4431454" cy="1012612"/>
      </dsp:txXfrm>
    </dsp:sp>
    <dsp:sp modelId="{F46854AD-D9CC-4381-B695-E220FCAD407D}">
      <dsp:nvSpPr>
        <dsp:cNvPr id="0" name=""/>
        <dsp:cNvSpPr/>
      </dsp:nvSpPr>
      <dsp:spPr>
        <a:xfrm>
          <a:off x="0" y="0"/>
          <a:ext cx="3291840" cy="1350150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>
              <a:solidFill>
                <a:schemeClr val="tx1"/>
              </a:solidFill>
            </a:rPr>
            <a:t>Wieloletni Program Współpracy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>
              <a:solidFill>
                <a:schemeClr val="tx1"/>
              </a:solidFill>
            </a:rPr>
            <a:t>Powiatu Oleckiego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>
              <a:solidFill>
                <a:schemeClr val="tx1"/>
              </a:solidFill>
            </a:rPr>
            <a:t>z Organizacjami Pozarządowymi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>
              <a:solidFill>
                <a:schemeClr val="tx1"/>
              </a:solidFill>
            </a:rPr>
            <a:t>na lata 2014-2018</a:t>
          </a:r>
          <a:endParaRPr lang="pl-PL" sz="1400" b="1" kern="1200" dirty="0">
            <a:solidFill>
              <a:schemeClr val="tx1"/>
            </a:solidFill>
          </a:endParaRPr>
        </a:p>
      </dsp:txBody>
      <dsp:txXfrm>
        <a:off x="65909" y="65909"/>
        <a:ext cx="3160022" cy="1218332"/>
      </dsp:txXfrm>
    </dsp:sp>
    <dsp:sp modelId="{49C52118-87E2-45FA-8032-8C4F1CE037DC}">
      <dsp:nvSpPr>
        <dsp:cNvPr id="0" name=""/>
        <dsp:cNvSpPr/>
      </dsp:nvSpPr>
      <dsp:spPr>
        <a:xfrm>
          <a:off x="3291839" y="1485164"/>
          <a:ext cx="4937760" cy="1350150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i="1" kern="1200" dirty="0" smtClean="0"/>
            <a:t>Współtworzenie</a:t>
          </a:r>
          <a:endParaRPr lang="pl-PL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i="1" kern="1200" dirty="0" smtClean="0"/>
            <a:t>Konsultowanie projektów dokumentów</a:t>
          </a:r>
          <a:endParaRPr lang="pl-PL" sz="2000" i="1" kern="1200" dirty="0"/>
        </a:p>
      </dsp:txBody>
      <dsp:txXfrm>
        <a:off x="3291839" y="1653933"/>
        <a:ext cx="4431454" cy="1012612"/>
      </dsp:txXfrm>
    </dsp:sp>
    <dsp:sp modelId="{A7138601-99C8-4445-A218-8F5786CD89BB}">
      <dsp:nvSpPr>
        <dsp:cNvPr id="0" name=""/>
        <dsp:cNvSpPr/>
      </dsp:nvSpPr>
      <dsp:spPr>
        <a:xfrm>
          <a:off x="0" y="1485164"/>
          <a:ext cx="3291840" cy="135015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>
              <a:solidFill>
                <a:schemeClr val="tx1"/>
              </a:solidFill>
            </a:rPr>
            <a:t>Roczne programy współpracy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>
              <a:solidFill>
                <a:schemeClr val="tx1"/>
              </a:solidFill>
            </a:rPr>
            <a:t>jednostek samorządowych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>
              <a:solidFill>
                <a:schemeClr val="tx1"/>
              </a:solidFill>
            </a:rPr>
            <a:t>z organizacjami pozarządowymi</a:t>
          </a:r>
          <a:endParaRPr lang="pl-PL" sz="1400" b="1" kern="1200" dirty="0">
            <a:solidFill>
              <a:schemeClr val="tx1"/>
            </a:solidFill>
          </a:endParaRPr>
        </a:p>
      </dsp:txBody>
      <dsp:txXfrm>
        <a:off x="65909" y="1551073"/>
        <a:ext cx="3160022" cy="1218332"/>
      </dsp:txXfrm>
    </dsp:sp>
    <dsp:sp modelId="{6CB3B0EA-4730-47EF-82D9-DC6DB4AE975D}">
      <dsp:nvSpPr>
        <dsp:cNvPr id="0" name=""/>
        <dsp:cNvSpPr/>
      </dsp:nvSpPr>
      <dsp:spPr>
        <a:xfrm>
          <a:off x="3291839" y="2952332"/>
          <a:ext cx="4937760" cy="135015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i="1" kern="1200" dirty="0" smtClean="0"/>
            <a:t>Spotkania będą odbywały się w pomieszczeniach Klubu Seniora WRZOS w Olecku, ul. Wojska Polskiego 13 (wejście od ul. Przytorowej)</a:t>
          </a:r>
          <a:endParaRPr lang="pl-PL" sz="1500" i="1" kern="1200" dirty="0"/>
        </a:p>
      </dsp:txBody>
      <dsp:txXfrm>
        <a:off x="3291839" y="3121101"/>
        <a:ext cx="4431454" cy="1012612"/>
      </dsp:txXfrm>
    </dsp:sp>
    <dsp:sp modelId="{916E90FA-C2B5-422A-B4CC-74B4563DCB7B}">
      <dsp:nvSpPr>
        <dsp:cNvPr id="0" name=""/>
        <dsp:cNvSpPr/>
      </dsp:nvSpPr>
      <dsp:spPr>
        <a:xfrm>
          <a:off x="0" y="2952332"/>
          <a:ext cx="3291840" cy="13501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100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 smtClean="0">
              <a:solidFill>
                <a:schemeClr val="tx1"/>
              </a:solidFill>
            </a:rPr>
            <a:t>Seminaria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 smtClean="0">
              <a:solidFill>
                <a:schemeClr val="tx1"/>
              </a:solidFill>
            </a:rPr>
            <a:t>20.09.2014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 smtClean="0">
              <a:solidFill>
                <a:schemeClr val="tx1"/>
              </a:solidFill>
            </a:rPr>
            <a:t>04.10.2014</a:t>
          </a:r>
        </a:p>
      </dsp:txBody>
      <dsp:txXfrm>
        <a:off x="65909" y="3018241"/>
        <a:ext cx="3160022" cy="12183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D7EA054-A7EA-47B1-9944-64160CFCDE10}" type="datetimeFigureOut">
              <a:rPr lang="pl-PL"/>
              <a:pPr>
                <a:defRPr/>
              </a:pPr>
              <a:t>2014-09-17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190B819-DB80-4772-A005-136610BFDC5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4468920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1BDFE4C-9A34-493F-B383-98D83F2500B5}" type="datetimeFigureOut">
              <a:rPr lang="pl-PL"/>
              <a:pPr>
                <a:defRPr/>
              </a:pPr>
              <a:t>2014-09-17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44E57F4-B26D-49C0-B311-DCF6D821691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0441334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0484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0485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1508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1509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21508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1509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1508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1509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1508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1509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2532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2533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1508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1509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1508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1509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2532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2533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17412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17413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18436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pl-PL" sz="1200" smtClean="0"/>
          </a:p>
        </p:txBody>
      </p:sp>
      <p:sp>
        <p:nvSpPr>
          <p:cNvPr id="18437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pl-PL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0484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0485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0484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0485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19460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19461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0484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0485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0484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0485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1508" name="Symbol zastępczy stopki 7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21509" name="Symbol zastępczy nagłówka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 Projekt „Wzmocnienie konsultacji społecznych  w powiecie oleckim’’ współfinansowany jest  ze środków Unii Europejskiej  w ramach Europejskiego Funduszu Społecznego  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0B319-8887-4D9E-912F-EFA95BEB81B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 Projekt „Wzmocnienie konsultacji społecznych  w powiecie oleckim’’ współfinansowany jest  ze środków Unii Europejskiej  w ramach Europejskiego Funduszu Społecznego  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5F227-82FA-4D21-9F63-261722EFFBF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 Projekt „Wzmocnienie konsultacji społecznych  w powiecie oleckim’’ współfinansowany jest  ze środków Unii Europejskiej  w ramach Europejskiego Funduszu Społecznego  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1FED1-77C7-488E-91A9-9EBD3E11A70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ytuł i zawartość nad teks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 Projekt „Wzmocnienie konsultacji społecznych  w powiecie oleckim’’ współfinansowany jest  ze środków Unii Europejskiej  w ramach Europejskiego Funduszu Społecznego  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E2D7-A334-47E2-8DDA-73676F6827C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ytuł, zawartość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 Projekt „Wzmocnienie konsultacji społecznych  w powiecie oleckim’’ współfinansowany jest  ze środków Unii Europejskiej  w ramach Europejskiego Funduszu Społecznego  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E402C-5223-450D-BA62-330B9032273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 Projekt „Wzmocnienie konsultacji społecznych  w powiecie oleckim’’ współfinansowany jest  ze środków Unii Europejskiej  w ramach Europejskiego Funduszu Społecznego  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882E4-69DD-4439-940A-BC8C2DF6BC7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 Projekt „Wzmocnienie konsultacji społecznych  w powiecie oleckim’’ współfinansowany jest  ze środków Unii Europejskiej  w ramach Europejskiego Funduszu Społecznego  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53843-9ED3-4462-ACBA-E124DAA3EC1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 Projekt „Wzmocnienie konsultacji społecznych  w powiecie oleckim’’ współfinansowany jest  ze środków Unii Europejskiej  w ramach Europejskiego Funduszu Społecznego  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90D00-809C-4CAE-A64E-D7841EBF8ED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 Projekt „Wzmocnienie konsultacji społecznych  w powiecie oleckim’’ współfinansowany jest  ze środków Unii Europejskiej  w ramach Europejskiego Funduszu Społecznego   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9DCED-1EEF-4E12-A8E1-8BF1E34BEEB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 Projekt „Wzmocnienie konsultacji społecznych  w powiecie oleckim’’ współfinansowany jest  ze środków Unii Europejskiej  w ramach Europejskiego Funduszu Społecznego  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7D6F6-7D22-438F-9A64-BDB8EF75CE1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 Projekt „Wzmocnienie konsultacji społecznych  w powiecie oleckim’’ współfinansowany jest  ze środków Unii Europejskiej  w ramach Europejskiego Funduszu Społecznego  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BB17A-8E31-4B72-A4E2-22EC69F6444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 Projekt „Wzmocnienie konsultacji społecznych  w powiecie oleckim’’ współfinansowany jest  ze środków Unii Europejskiej  w ramach Europejskiego Funduszu Społecznego  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C6B1D-F4A1-409E-8BDC-2951D5C6102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 Projekt „Wzmocnienie konsultacji społecznych  w powiecie oleckim’’ współfinansowany jest  ze środków Unii Europejskiej  w ramach Europejskiego Funduszu Społecznego  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E1AFE-BF3F-4D70-82B7-E879FC9233C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pl-PL"/>
              <a:t> Projekt „Wzmocnienie konsultacji społecznych  w powiecie oleckim’’ współfinansowany jest  ze środków Unii Europejskiej  w ramach Europejskiego Funduszu Społecznego   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F089B13-3D0C-47D0-8C8F-B7FF57AB882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owarzyszenie.olecko.pl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ytuł 12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3384674"/>
          </a:xfrm>
        </p:spPr>
        <p:txBody>
          <a:bodyPr/>
          <a:lstStyle/>
          <a:p>
            <a:r>
              <a:rPr lang="pl-PL" sz="5400" b="1" dirty="0">
                <a:solidFill>
                  <a:srgbClr val="C00000"/>
                </a:solidFill>
              </a:rPr>
              <a:t>Lokalna </a:t>
            </a:r>
            <a:r>
              <a:rPr lang="pl-PL" sz="5400" b="1" dirty="0" smtClean="0">
                <a:solidFill>
                  <a:srgbClr val="C00000"/>
                </a:solidFill>
              </a:rPr>
              <a:t/>
            </a:r>
            <a:br>
              <a:rPr lang="pl-PL" sz="5400" b="1" dirty="0" smtClean="0">
                <a:solidFill>
                  <a:srgbClr val="C00000"/>
                </a:solidFill>
              </a:rPr>
            </a:br>
            <a:r>
              <a:rPr lang="pl-PL" sz="5400" b="1" dirty="0" smtClean="0">
                <a:solidFill>
                  <a:srgbClr val="C00000"/>
                </a:solidFill>
              </a:rPr>
              <a:t>działalność społeczna</a:t>
            </a:r>
            <a:endParaRPr lang="pl-PL" sz="5400" b="1" dirty="0" smtClean="0">
              <a:solidFill>
                <a:srgbClr val="C00000"/>
              </a:solidFill>
            </a:endParaRPr>
          </a:p>
        </p:txBody>
      </p:sp>
      <p:sp>
        <p:nvSpPr>
          <p:cNvPr id="6147" name="Symbol zastępczy zawartości 13"/>
          <p:cNvSpPr>
            <a:spLocks noGrp="1"/>
          </p:cNvSpPr>
          <p:nvPr>
            <p:ph idx="1"/>
          </p:nvPr>
        </p:nvSpPr>
        <p:spPr>
          <a:xfrm>
            <a:off x="179388" y="3717032"/>
            <a:ext cx="8713787" cy="1440756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l-PL" b="1" i="1" dirty="0" smtClean="0">
                <a:solidFill>
                  <a:srgbClr val="C00000"/>
                </a:solidFill>
              </a:rPr>
              <a:t>Konferencja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l-PL" sz="2400" b="1" i="1" dirty="0" smtClean="0">
                <a:solidFill>
                  <a:srgbClr val="C00000"/>
                </a:solidFill>
              </a:rPr>
              <a:t>18 </a:t>
            </a:r>
            <a:r>
              <a:rPr lang="pl-PL" sz="2400" b="1" i="1" dirty="0">
                <a:solidFill>
                  <a:srgbClr val="C00000"/>
                </a:solidFill>
              </a:rPr>
              <a:t>września </a:t>
            </a:r>
            <a:r>
              <a:rPr lang="pl-PL" sz="2400" b="1" i="1" dirty="0" smtClean="0">
                <a:solidFill>
                  <a:srgbClr val="C00000"/>
                </a:solidFill>
              </a:rPr>
              <a:t>2014</a:t>
            </a:r>
            <a:endParaRPr lang="pl-PL" sz="3600" b="1" i="1" dirty="0" smtClean="0">
              <a:solidFill>
                <a:srgbClr val="C00000"/>
              </a:solidFill>
            </a:endParaRPr>
          </a:p>
        </p:txBody>
      </p:sp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539750" y="5589588"/>
            <a:ext cx="8207375" cy="1060450"/>
          </a:xfrm>
          <a:blipFill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endParaRPr lang="pl-PL" sz="1050" b="1" dirty="0"/>
          </a:p>
          <a:p>
            <a:pPr>
              <a:defRPr/>
            </a:pPr>
            <a:r>
              <a:rPr lang="pl-PL" sz="1000" b="1" dirty="0"/>
              <a:t>Projekt </a:t>
            </a:r>
            <a:r>
              <a:rPr lang="pl-PL" sz="1000" b="1" dirty="0" smtClean="0"/>
              <a:t>„</a:t>
            </a:r>
            <a:r>
              <a:rPr lang="pl-PL" sz="1000" b="1" i="1" dirty="0" smtClean="0"/>
              <a:t>Standardy współpracy międzysektorowej </a:t>
            </a:r>
          </a:p>
          <a:p>
            <a:pPr>
              <a:defRPr/>
            </a:pPr>
            <a:r>
              <a:rPr lang="pl-PL" sz="1000" b="1" i="1" dirty="0" smtClean="0"/>
              <a:t>w powiecie oleckim’’  </a:t>
            </a:r>
            <a:r>
              <a:rPr lang="pl-PL" sz="1000" b="1" dirty="0" smtClean="0"/>
              <a:t> </a:t>
            </a:r>
            <a:r>
              <a:rPr lang="pl-PL" sz="1000" b="1" dirty="0"/>
              <a:t>współfinansowany jest </a:t>
            </a:r>
          </a:p>
          <a:p>
            <a:pPr>
              <a:defRPr/>
            </a:pPr>
            <a:r>
              <a:rPr lang="pl-PL" sz="1000" b="1" dirty="0"/>
              <a:t>ze środków Unii Europejskiej </a:t>
            </a:r>
          </a:p>
          <a:p>
            <a:pPr>
              <a:defRPr/>
            </a:pPr>
            <a:r>
              <a:rPr lang="pl-PL" sz="1000" b="1" dirty="0"/>
              <a:t>w ramach Europejskiego Funduszu Społecznego</a:t>
            </a:r>
            <a:endParaRPr lang="pl-PL" sz="1000" dirty="0"/>
          </a:p>
          <a:p>
            <a:pPr>
              <a:defRPr/>
            </a:pPr>
            <a:r>
              <a:rPr lang="pl-PL" b="1" dirty="0"/>
              <a:t> </a:t>
            </a:r>
            <a:endParaRPr lang="pl-PL" dirty="0"/>
          </a:p>
          <a:p>
            <a:pPr>
              <a:defRPr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044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ytuł 12"/>
          <p:cNvSpPr>
            <a:spLocks noGrp="1"/>
          </p:cNvSpPr>
          <p:nvPr>
            <p:ph type="title"/>
          </p:nvPr>
        </p:nvSpPr>
        <p:spPr>
          <a:xfrm>
            <a:off x="179388" y="260350"/>
            <a:ext cx="8713787" cy="1143000"/>
          </a:xfrm>
        </p:spPr>
        <p:txBody>
          <a:bodyPr/>
          <a:lstStyle/>
          <a:p>
            <a:r>
              <a:rPr lang="pl-PL" sz="2400" b="1" smtClean="0">
                <a:solidFill>
                  <a:srgbClr val="C00000"/>
                </a:solidFill>
              </a:rPr>
              <a:t>Rekomendowany przez MPiPS </a:t>
            </a:r>
            <a:r>
              <a:rPr lang="pl-PL" sz="2000" b="1" i="1" smtClean="0">
                <a:solidFill>
                  <a:srgbClr val="C00000"/>
                </a:solidFill>
              </a:rPr>
              <a:t>„Model współpracy administracji publicznej i organizacji pozarządowych”</a:t>
            </a:r>
            <a:endParaRPr lang="pl-PL" sz="3200" b="1" i="1" smtClean="0">
              <a:solidFill>
                <a:srgbClr val="C00000"/>
              </a:solidFill>
            </a:endParaRPr>
          </a:p>
        </p:txBody>
      </p:sp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971550" y="5949950"/>
            <a:ext cx="7345363" cy="719138"/>
          </a:xfrm>
          <a:blipFill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l-PL" sz="1000" b="1" dirty="0" smtClean="0"/>
              <a:t>Projekt „</a:t>
            </a:r>
            <a:r>
              <a:rPr lang="pl-PL" sz="1000" b="1" i="1" dirty="0" smtClean="0"/>
              <a:t>Standardy współpracy międzysektorowej </a:t>
            </a:r>
          </a:p>
          <a:p>
            <a:pPr>
              <a:defRPr/>
            </a:pPr>
            <a:r>
              <a:rPr lang="pl-PL" sz="1000" b="1" i="1" dirty="0" smtClean="0"/>
              <a:t>w powiecie oleckim’’ </a:t>
            </a:r>
            <a:r>
              <a:rPr lang="pl-PL" sz="1000" b="1" dirty="0" smtClean="0"/>
              <a:t>współfinansowany </a:t>
            </a:r>
            <a:r>
              <a:rPr lang="pl-PL" sz="1000" b="1" dirty="0"/>
              <a:t>jest </a:t>
            </a:r>
          </a:p>
          <a:p>
            <a:pPr>
              <a:defRPr/>
            </a:pPr>
            <a:r>
              <a:rPr lang="pl-PL" sz="1000" b="1" dirty="0"/>
              <a:t>ze środków Unii Europejskiej </a:t>
            </a:r>
          </a:p>
          <a:p>
            <a:pPr>
              <a:defRPr/>
            </a:pPr>
            <a:r>
              <a:rPr lang="pl-PL" sz="1000" b="1" dirty="0"/>
              <a:t>w ramach Europejskiego Funduszu </a:t>
            </a:r>
            <a:r>
              <a:rPr lang="pl-PL" sz="1000" b="1" dirty="0" smtClean="0"/>
              <a:t>Społecznego</a:t>
            </a:r>
            <a:r>
              <a:rPr lang="pl-PL" sz="1200" b="1" dirty="0"/>
              <a:t> </a:t>
            </a:r>
            <a:endParaRPr lang="pl-PL" sz="1200" dirty="0"/>
          </a:p>
        </p:txBody>
      </p:sp>
      <p:pic>
        <p:nvPicPr>
          <p:cNvPr id="7172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8313" y="1268413"/>
            <a:ext cx="7848600" cy="417671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ytuł 12"/>
          <p:cNvSpPr>
            <a:spLocks noGrp="1"/>
          </p:cNvSpPr>
          <p:nvPr>
            <p:ph type="title"/>
          </p:nvPr>
        </p:nvSpPr>
        <p:spPr>
          <a:xfrm>
            <a:off x="179388" y="260350"/>
            <a:ext cx="8713787" cy="1143000"/>
          </a:xfrm>
        </p:spPr>
        <p:txBody>
          <a:bodyPr/>
          <a:lstStyle/>
          <a:p>
            <a:r>
              <a:rPr lang="pl-PL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PŁASZCZYZNA 1: </a:t>
            </a: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Współpraca jednostek samorządu terytorialnego i organizacji pozarządowych w zakresie tworzenia polityk publicznych</a:t>
            </a:r>
            <a:endParaRPr lang="pl-PL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971550" y="5949950"/>
            <a:ext cx="7345363" cy="719138"/>
          </a:xfrm>
          <a:blipFill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l-PL" sz="1000" b="1" dirty="0" smtClean="0"/>
              <a:t>Projekt „</a:t>
            </a:r>
            <a:r>
              <a:rPr lang="pl-PL" sz="1000" b="1" i="1" dirty="0" smtClean="0"/>
              <a:t>Standardy współpracy międzysektorowej </a:t>
            </a:r>
          </a:p>
          <a:p>
            <a:pPr>
              <a:defRPr/>
            </a:pPr>
            <a:r>
              <a:rPr lang="pl-PL" sz="1000" b="1" i="1" dirty="0" smtClean="0"/>
              <a:t>w powiecie oleckim’’ </a:t>
            </a:r>
            <a:r>
              <a:rPr lang="pl-PL" sz="1000" b="1" dirty="0" smtClean="0"/>
              <a:t>współfinansowany </a:t>
            </a:r>
            <a:r>
              <a:rPr lang="pl-PL" sz="1000" b="1" dirty="0"/>
              <a:t>jest </a:t>
            </a:r>
          </a:p>
          <a:p>
            <a:pPr>
              <a:defRPr/>
            </a:pPr>
            <a:r>
              <a:rPr lang="pl-PL" sz="1000" b="1" dirty="0"/>
              <a:t>ze środków Unii Europejskiej </a:t>
            </a:r>
          </a:p>
          <a:p>
            <a:pPr>
              <a:defRPr/>
            </a:pPr>
            <a:r>
              <a:rPr lang="pl-PL" sz="1000" b="1" dirty="0"/>
              <a:t>w ramach Europejskiego Funduszu </a:t>
            </a:r>
            <a:r>
              <a:rPr lang="pl-PL" sz="1000" b="1" dirty="0" smtClean="0"/>
              <a:t>Społecznego</a:t>
            </a:r>
            <a:r>
              <a:rPr lang="pl-PL" b="1" dirty="0"/>
              <a:t> 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3960441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Obszar 1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:  Współpraca samorządu terytorialnego i organizacji pozarządowych przy diagnozowaniu lokalnych problemów i wyzwań. </a:t>
            </a:r>
          </a:p>
          <a:p>
            <a:pPr>
              <a:buFont typeface="Wingdings" pitchFamily="2" charset="2"/>
              <a:buChar char="Ø"/>
            </a:pP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Obszar 2:  Wzajemne informowanie się samorządu terytorialnego i organizacji pozarządowych o planach, zamierzeniach i kierunkach działań. </a:t>
            </a:r>
          </a:p>
          <a:p>
            <a:pPr>
              <a:buFont typeface="Wingdings" pitchFamily="2" charset="2"/>
              <a:buChar char="Ø"/>
            </a:pP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Obszar 3:  Współtworzenie przez samorząd terytorialny i organizacje pozarządowe strategii i programów realizacji polityk publicznych oraz rozwiązań instytucjonalnych. </a:t>
            </a:r>
          </a:p>
          <a:p>
            <a:pPr>
              <a:buFont typeface="Wingdings" pitchFamily="2" charset="2"/>
              <a:buChar char="Ø"/>
            </a:pP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Obszar 4:  Konsultowanie założeń projektów i aktów normatywnych oraz zasad realizacji innych przedsięwzięć. </a:t>
            </a:r>
          </a:p>
          <a:p>
            <a:pPr>
              <a:buFont typeface="Wingdings" pitchFamily="2" charset="2"/>
              <a:buChar char="Ø"/>
            </a:pP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Obszar 5:   Współpraca samorządu i organizacji pozarządowych przy wdrażaniu polityk publicznych; </a:t>
            </a:r>
          </a:p>
          <a:p>
            <a:pPr>
              <a:buFont typeface="Wingdings" pitchFamily="2" charset="2"/>
              <a:buChar char="Ø"/>
            </a:pP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Obszar 6:  Uczestnictwo organizacji pozarządowych w ocenie realizacji polityk i programów.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ytuł 12"/>
          <p:cNvSpPr>
            <a:spLocks noGrp="1"/>
          </p:cNvSpPr>
          <p:nvPr>
            <p:ph type="title"/>
          </p:nvPr>
        </p:nvSpPr>
        <p:spPr>
          <a:xfrm>
            <a:off x="179512" y="260350"/>
            <a:ext cx="8964488" cy="1872506"/>
          </a:xfrm>
        </p:spPr>
        <p:txBody>
          <a:bodyPr/>
          <a:lstStyle/>
          <a:p>
            <a:r>
              <a:rPr lang="pl-PL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PŁASZCZYZNA 2: </a:t>
            </a:r>
            <a:r>
              <a:rPr lang="pl-PL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800" dirty="0" smtClean="0">
                <a:solidFill>
                  <a:schemeClr val="tx2"/>
                </a:solidFill>
              </a:rPr>
              <a:t> </a:t>
            </a:r>
            <a:r>
              <a:rPr lang="pl-PL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Współpraca samorządu z organizacjami pozarządowymi </a:t>
            </a:r>
            <a:br>
              <a:rPr lang="pl-PL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 zakresie realizacji zadań publicznych</a:t>
            </a:r>
            <a:endParaRPr lang="pl-PL" sz="2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971550" y="5949950"/>
            <a:ext cx="7345363" cy="719138"/>
          </a:xfrm>
          <a:blipFill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l-PL" sz="900" b="1" dirty="0" smtClean="0"/>
              <a:t>Projekt „</a:t>
            </a:r>
            <a:r>
              <a:rPr lang="pl-PL" sz="900" b="1" i="1" dirty="0" smtClean="0"/>
              <a:t>Standardy współpracy międzysektorowej </a:t>
            </a:r>
          </a:p>
          <a:p>
            <a:pPr>
              <a:defRPr/>
            </a:pPr>
            <a:r>
              <a:rPr lang="pl-PL" sz="900" b="1" i="1" dirty="0" smtClean="0"/>
              <a:t>w powiecie oleckim’’ </a:t>
            </a:r>
            <a:r>
              <a:rPr lang="pl-PL" sz="900" b="1" dirty="0" smtClean="0"/>
              <a:t>współfinansowany </a:t>
            </a:r>
            <a:r>
              <a:rPr lang="pl-PL" sz="900" b="1" dirty="0"/>
              <a:t>jest </a:t>
            </a:r>
          </a:p>
          <a:p>
            <a:pPr>
              <a:defRPr/>
            </a:pPr>
            <a:r>
              <a:rPr lang="pl-PL" sz="900" b="1" dirty="0"/>
              <a:t>ze środków Unii Europejskiej </a:t>
            </a:r>
          </a:p>
          <a:p>
            <a:pPr>
              <a:defRPr/>
            </a:pPr>
            <a:r>
              <a:rPr lang="pl-PL" sz="900" b="1" dirty="0"/>
              <a:t>w ramach Europejskiego Funduszu </a:t>
            </a:r>
            <a:r>
              <a:rPr lang="pl-PL" sz="900" b="1" dirty="0" smtClean="0"/>
              <a:t>Społecznego</a:t>
            </a:r>
            <a:r>
              <a:rPr lang="pl-PL" sz="1100" b="1" dirty="0"/>
              <a:t> </a:t>
            </a:r>
            <a:endParaRPr lang="pl-PL" sz="1100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240361"/>
          </a:xfrm>
        </p:spPr>
        <p:txBody>
          <a:bodyPr/>
          <a:lstStyle/>
          <a:p>
            <a:pPr marL="0" indent="0">
              <a:buNone/>
            </a:pPr>
            <a:endParaRPr lang="pl-PL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pl-PL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Obszar 1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: Realizacja zadań publicznych z wykorzystaniem form finansowych </a:t>
            </a: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Obszar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2: Realizacja zadań publicznych z wykorzystaniem form niefinansowych </a:t>
            </a: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Obszar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3: Partnerstwo projektowe w realizacji zadań publicznych</a:t>
            </a:r>
            <a:endParaRPr lang="pl-PL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ytuł 12"/>
          <p:cNvSpPr>
            <a:spLocks noGrp="1"/>
          </p:cNvSpPr>
          <p:nvPr>
            <p:ph type="title"/>
          </p:nvPr>
        </p:nvSpPr>
        <p:spPr>
          <a:xfrm>
            <a:off x="179512" y="260350"/>
            <a:ext cx="8964488" cy="2088530"/>
          </a:xfrm>
        </p:spPr>
        <p:txBody>
          <a:bodyPr/>
          <a:lstStyle/>
          <a:p>
            <a:r>
              <a:rPr lang="pl-PL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PŁASZCZYZNA 3: </a:t>
            </a: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pl-PL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pl-PL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Infrastruktura </a:t>
            </a: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współpracy, </a:t>
            </a:r>
            <a:b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tworzenie warunków do społecznej aktywności</a:t>
            </a:r>
            <a:endParaRPr lang="pl-PL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971550" y="5949950"/>
            <a:ext cx="7345363" cy="719138"/>
          </a:xfrm>
          <a:blipFill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l-PL" sz="1050" b="1" dirty="0" smtClean="0"/>
              <a:t>Projekt „</a:t>
            </a:r>
            <a:r>
              <a:rPr lang="pl-PL" sz="1050" b="1" i="1" dirty="0" smtClean="0"/>
              <a:t>Standardy współpracy międzysektorowej </a:t>
            </a:r>
          </a:p>
          <a:p>
            <a:pPr>
              <a:defRPr/>
            </a:pPr>
            <a:r>
              <a:rPr lang="pl-PL" sz="1050" b="1" i="1" dirty="0" smtClean="0"/>
              <a:t>w powiecie oleckim’’ </a:t>
            </a:r>
            <a:r>
              <a:rPr lang="pl-PL" sz="1050" b="1" dirty="0" smtClean="0"/>
              <a:t>współfinansowany </a:t>
            </a:r>
            <a:r>
              <a:rPr lang="pl-PL" sz="1050" b="1" dirty="0"/>
              <a:t>jest </a:t>
            </a:r>
          </a:p>
          <a:p>
            <a:pPr>
              <a:defRPr/>
            </a:pPr>
            <a:r>
              <a:rPr lang="pl-PL" sz="1050" b="1" dirty="0"/>
              <a:t>ze środków Unii Europejskiej </a:t>
            </a:r>
          </a:p>
          <a:p>
            <a:pPr>
              <a:defRPr/>
            </a:pPr>
            <a:r>
              <a:rPr lang="pl-PL" sz="1050" b="1" dirty="0"/>
              <a:t>w ramach Europejskiego Funduszu </a:t>
            </a:r>
            <a:r>
              <a:rPr lang="pl-PL" sz="1050" b="1" dirty="0" smtClean="0"/>
              <a:t>Społecznego</a:t>
            </a:r>
            <a:r>
              <a:rPr lang="pl-PL" b="1" dirty="0"/>
              <a:t> 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2132855"/>
            <a:ext cx="8229600" cy="309634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pl-PL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Obszar 1: System wspierania inicjatyw obywatelskich i organizacji pozarządowych. </a:t>
            </a: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Obszar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2: Wspieranie procesów integracji sektora organizacji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pozarządowych</a:t>
            </a: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Obszar 3: Partnerstwo lokalne. </a:t>
            </a:r>
          </a:p>
          <a:p>
            <a:pPr>
              <a:buFont typeface="Wingdings" pitchFamily="2" charset="2"/>
              <a:buChar char="Ø"/>
            </a:pPr>
            <a:endParaRPr lang="pl-PL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2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1143000"/>
          </a:xfrm>
        </p:spPr>
        <p:txBody>
          <a:bodyPr/>
          <a:lstStyle/>
          <a:p>
            <a:r>
              <a:rPr lang="pl-PL" sz="3200" b="1" dirty="0" smtClean="0">
                <a:solidFill>
                  <a:srgbClr val="CC3300"/>
                </a:solidFill>
              </a:rPr>
              <a:t>Obszary aktywności społecznej</a:t>
            </a:r>
          </a:p>
        </p:txBody>
      </p:sp>
      <p:sp>
        <p:nvSpPr>
          <p:cNvPr id="8195" name="Symbol zastępczy zawartości 13"/>
          <p:cNvSpPr>
            <a:spLocks noGrp="1"/>
          </p:cNvSpPr>
          <p:nvPr>
            <p:ph idx="1"/>
          </p:nvPr>
        </p:nvSpPr>
        <p:spPr>
          <a:xfrm>
            <a:off x="179388" y="1196752"/>
            <a:ext cx="8713787" cy="424847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l-PL" sz="2000" dirty="0" smtClean="0"/>
              <a:t>Upowszechnianie kultury fizycznej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l-PL" sz="2000" dirty="0" smtClean="0"/>
              <a:t>Turystyka i krajoznawstwo</a:t>
            </a:r>
            <a:endParaRPr lang="pl-PL" sz="2000" dirty="0" smtClean="0"/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l-PL" sz="2000" dirty="0" smtClean="0"/>
              <a:t> </a:t>
            </a:r>
            <a:r>
              <a:rPr lang="pl-PL" sz="2000" dirty="0" smtClean="0"/>
              <a:t>Edukacja, wychowanie, wypoczynek dzieci i młodzieży</a:t>
            </a:r>
            <a:endParaRPr lang="pl-PL" sz="2000" dirty="0" smtClean="0"/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l-PL" sz="2000" dirty="0" smtClean="0"/>
              <a:t> Pomoc społeczna, w tym wspieranie osób niepełnosprawnych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l-PL" sz="2000" dirty="0" smtClean="0"/>
              <a:t> Ochrona środowiska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l-PL" sz="2000" dirty="0" smtClean="0"/>
              <a:t> </a:t>
            </a:r>
            <a:r>
              <a:rPr lang="pl-PL" sz="2000" dirty="0" smtClean="0"/>
              <a:t>Ratownictwo </a:t>
            </a:r>
            <a:r>
              <a:rPr lang="pl-PL" sz="2000" dirty="0" smtClean="0"/>
              <a:t>i </a:t>
            </a:r>
            <a:r>
              <a:rPr lang="pl-PL" sz="2000" dirty="0" smtClean="0"/>
              <a:t>ochrona ludności</a:t>
            </a:r>
            <a:endParaRPr lang="pl-PL" sz="2000" dirty="0" smtClean="0"/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l-PL" sz="2000" dirty="0" smtClean="0"/>
              <a:t> Rozwój lokalny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l-PL" sz="2000" dirty="0" smtClean="0"/>
              <a:t> Kultura </a:t>
            </a:r>
            <a:r>
              <a:rPr lang="pl-PL" sz="2000" dirty="0" smtClean="0"/>
              <a:t>, kultywowanie tradycji</a:t>
            </a:r>
            <a:endParaRPr lang="pl-PL" sz="2000" dirty="0" smtClean="0"/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l-PL" sz="2000" dirty="0" smtClean="0"/>
              <a:t> </a:t>
            </a:r>
            <a:r>
              <a:rPr lang="pl-PL" sz="2000" dirty="0" smtClean="0"/>
              <a:t>Ochrona i promocja zdrowia</a:t>
            </a:r>
            <a:endParaRPr lang="pl-PL" sz="2000" dirty="0" smtClean="0"/>
          </a:p>
          <a:p>
            <a:pPr marL="0" indent="0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endParaRPr lang="pl-PL" sz="2800" dirty="0" smtClean="0"/>
          </a:p>
          <a:p>
            <a:pPr marL="0" indent="0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endParaRPr lang="pl-PL" sz="2800" dirty="0" smtClean="0"/>
          </a:p>
        </p:txBody>
      </p:sp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539750" y="5589588"/>
            <a:ext cx="8207375" cy="1060450"/>
          </a:xfrm>
          <a:blipFill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endParaRPr lang="pl-PL" sz="1050" b="1" dirty="0"/>
          </a:p>
          <a:p>
            <a:pPr>
              <a:defRPr/>
            </a:pPr>
            <a:r>
              <a:rPr lang="pl-PL" sz="1050" b="1" dirty="0"/>
              <a:t>Projekt </a:t>
            </a:r>
            <a:r>
              <a:rPr lang="pl-PL" sz="1050" b="1" dirty="0" smtClean="0"/>
              <a:t>„</a:t>
            </a:r>
            <a:r>
              <a:rPr lang="pl-PL" sz="1050" b="1" i="1" dirty="0" smtClean="0"/>
              <a:t>Standardy współpracy międzysektorowej </a:t>
            </a:r>
          </a:p>
          <a:p>
            <a:pPr>
              <a:defRPr/>
            </a:pPr>
            <a:r>
              <a:rPr lang="pl-PL" sz="1050" b="1" i="1" dirty="0" smtClean="0"/>
              <a:t>w powiecie oleckim’’</a:t>
            </a:r>
            <a:r>
              <a:rPr lang="pl-PL" sz="1050" b="1" dirty="0" smtClean="0"/>
              <a:t> </a:t>
            </a:r>
            <a:r>
              <a:rPr lang="pl-PL" sz="1050" b="1" dirty="0"/>
              <a:t>współfinansowany jest </a:t>
            </a:r>
          </a:p>
          <a:p>
            <a:pPr>
              <a:defRPr/>
            </a:pPr>
            <a:r>
              <a:rPr lang="pl-PL" sz="1050" b="1" dirty="0"/>
              <a:t>ze środków Unii Europejskiej </a:t>
            </a:r>
          </a:p>
          <a:p>
            <a:pPr>
              <a:defRPr/>
            </a:pPr>
            <a:r>
              <a:rPr lang="pl-PL" sz="1050" b="1" dirty="0"/>
              <a:t>w ramach Europejskiego Funduszu Społecznego</a:t>
            </a:r>
            <a:endParaRPr lang="pl-PL" sz="1050" dirty="0"/>
          </a:p>
          <a:p>
            <a:pPr>
              <a:defRPr/>
            </a:pPr>
            <a:r>
              <a:rPr lang="pl-PL" b="1" dirty="0"/>
              <a:t> </a:t>
            </a:r>
            <a:endParaRPr lang="pl-PL" dirty="0"/>
          </a:p>
          <a:p>
            <a:pPr>
              <a:defRPr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ytuł 12"/>
          <p:cNvSpPr>
            <a:spLocks noGrp="1"/>
          </p:cNvSpPr>
          <p:nvPr>
            <p:ph type="title"/>
          </p:nvPr>
        </p:nvSpPr>
        <p:spPr>
          <a:xfrm>
            <a:off x="179512" y="260350"/>
            <a:ext cx="8964488" cy="720378"/>
          </a:xfrm>
        </p:spPr>
        <p:txBody>
          <a:bodyPr/>
          <a:lstStyle/>
          <a:p>
            <a:r>
              <a:rPr lang="pl-PL" sz="2400" b="1" dirty="0"/>
              <a:t>Podstawa </a:t>
            </a:r>
            <a:r>
              <a:rPr lang="pl-PL" sz="2400" b="1" dirty="0" smtClean="0"/>
              <a:t>prawna do </a:t>
            </a:r>
            <a:r>
              <a:rPr lang="pl-PL" sz="2400" b="1" dirty="0"/>
              <a:t>współpracy administracji publicznej z organizacjami </a:t>
            </a:r>
            <a:r>
              <a:rPr lang="pl-PL" sz="2400" b="1" dirty="0" smtClean="0"/>
              <a:t>pozarządowymi</a:t>
            </a:r>
            <a:endParaRPr lang="pl-PL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971550" y="5949950"/>
            <a:ext cx="7345363" cy="719138"/>
          </a:xfrm>
          <a:blipFill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l-PL" sz="800" b="1" dirty="0" smtClean="0"/>
              <a:t>Projekt „</a:t>
            </a:r>
            <a:r>
              <a:rPr lang="pl-PL" sz="800" b="1" i="1" dirty="0" smtClean="0"/>
              <a:t>Standardy współpracy międzysektorowej </a:t>
            </a:r>
          </a:p>
          <a:p>
            <a:pPr>
              <a:defRPr/>
            </a:pPr>
            <a:r>
              <a:rPr lang="pl-PL" sz="800" b="1" i="1" dirty="0" smtClean="0"/>
              <a:t>w powiecie oleckim’’ </a:t>
            </a:r>
            <a:r>
              <a:rPr lang="pl-PL" sz="800" b="1" dirty="0" smtClean="0"/>
              <a:t>współfinansowany </a:t>
            </a:r>
            <a:r>
              <a:rPr lang="pl-PL" sz="800" b="1" dirty="0"/>
              <a:t>jest </a:t>
            </a:r>
          </a:p>
          <a:p>
            <a:pPr>
              <a:defRPr/>
            </a:pPr>
            <a:r>
              <a:rPr lang="pl-PL" sz="800" b="1" dirty="0"/>
              <a:t>ze środków Unii Europejskiej </a:t>
            </a:r>
          </a:p>
          <a:p>
            <a:pPr>
              <a:defRPr/>
            </a:pPr>
            <a:r>
              <a:rPr lang="pl-PL" sz="800" b="1" dirty="0"/>
              <a:t>w ramach Europejskiego Funduszu </a:t>
            </a:r>
            <a:r>
              <a:rPr lang="pl-PL" sz="800" b="1" dirty="0" smtClean="0"/>
              <a:t>Społecznego</a:t>
            </a:r>
            <a:r>
              <a:rPr lang="pl-PL" sz="1050" b="1" dirty="0"/>
              <a:t> </a:t>
            </a:r>
            <a:endParaRPr lang="pl-PL" sz="105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2298482"/>
              </p:ext>
            </p:extLst>
          </p:nvPr>
        </p:nvGraphicFramePr>
        <p:xfrm>
          <a:off x="539552" y="1052736"/>
          <a:ext cx="8229600" cy="4752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6812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107504" y="188640"/>
            <a:ext cx="8928992" cy="6669360"/>
          </a:xfrm>
        </p:spPr>
        <p:txBody>
          <a:bodyPr/>
          <a:lstStyle/>
          <a:p>
            <a:pPr lvl="0" algn="l"/>
            <a:r>
              <a:rPr lang="pl-PL" sz="1600" b="1" dirty="0" smtClean="0"/>
              <a:t>Obszary aktywności </a:t>
            </a:r>
            <a:r>
              <a:rPr lang="pl-PL" sz="1600" b="1" dirty="0" smtClean="0"/>
              <a:t>społecznej zgodnie z </a:t>
            </a:r>
            <a:r>
              <a:rPr lang="pl-PL" sz="1600" dirty="0" smtClean="0"/>
              <a:t>Ustawą </a:t>
            </a:r>
            <a:r>
              <a:rPr lang="pl-PL" sz="1600" dirty="0"/>
              <a:t>z dnia 24 kwietnia 2003 r. o działalności pożytku publicznego </a:t>
            </a:r>
            <a:r>
              <a:rPr lang="pl-PL" sz="1600" dirty="0" smtClean="0"/>
              <a:t>i </a:t>
            </a:r>
            <a:r>
              <a:rPr lang="pl-PL" sz="1600" dirty="0"/>
              <a:t>o wolontariacie (Dz. U. 2010 r. Nr  234, poz.1536 z późn. zm.)</a:t>
            </a:r>
            <a:br>
              <a:rPr lang="pl-PL" sz="1600" dirty="0"/>
            </a:br>
            <a:r>
              <a:rPr lang="pl-PL" sz="1600" b="1" dirty="0" smtClean="0"/>
              <a:t/>
            </a:r>
            <a:br>
              <a:rPr lang="pl-PL" sz="1600" b="1" dirty="0" smtClean="0"/>
            </a:br>
            <a:r>
              <a:rPr lang="pl-PL" sz="1600" b="1" dirty="0" smtClean="0"/>
              <a:t>„</a:t>
            </a:r>
            <a:r>
              <a:rPr lang="pl-PL" sz="1600" b="1" i="1" dirty="0" smtClean="0"/>
              <a:t>Art. 4.</a:t>
            </a:r>
            <a:r>
              <a:rPr lang="pl-PL" sz="1600" i="1" dirty="0" smtClean="0"/>
              <a:t> 1. Sfera zadań publicznych, o której mowa w art. 3 ust. 1, obejmuje zadania w zakresie:</a:t>
            </a:r>
            <a:br>
              <a:rPr lang="pl-PL" sz="1600" i="1" dirty="0" smtClean="0"/>
            </a:br>
            <a:r>
              <a:rPr lang="pl-PL" sz="1600" i="1" dirty="0" smtClean="0"/>
              <a:t>1) pomocy społecznej, w tym pomocy rodzinom i osobom w trudnej sytuacji życiowej oraz wyrównywania szans tych rodzin i osób;</a:t>
            </a:r>
            <a:br>
              <a:rPr lang="pl-PL" sz="1600" i="1" dirty="0" smtClean="0"/>
            </a:br>
            <a:r>
              <a:rPr lang="pl-PL" sz="1600" i="1" dirty="0" smtClean="0"/>
              <a:t>     1a)</a:t>
            </a:r>
            <a:r>
              <a:rPr lang="pl-PL" sz="1600" i="1" baseline="30000" dirty="0" smtClean="0"/>
              <a:t>(3)</a:t>
            </a:r>
            <a:r>
              <a:rPr lang="pl-PL" sz="1600" i="1" dirty="0" smtClean="0"/>
              <a:t> wspierania rodziny i systemu pieczy zastępczej;</a:t>
            </a:r>
            <a:br>
              <a:rPr lang="pl-PL" sz="1600" i="1" dirty="0" smtClean="0"/>
            </a:br>
            <a:r>
              <a:rPr lang="pl-PL" sz="1600" i="1" dirty="0" smtClean="0"/>
              <a:t>2) działalności na rzecz integracji i reintegracji zawodowej i społecznej osób zagrożonych wykluczeniem społecznym;</a:t>
            </a:r>
            <a:br>
              <a:rPr lang="pl-PL" sz="1600" i="1" dirty="0" smtClean="0"/>
            </a:br>
            <a:r>
              <a:rPr lang="pl-PL" sz="1600" i="1" dirty="0" smtClean="0"/>
              <a:t>3) działalności charytatywnej;</a:t>
            </a:r>
            <a:br>
              <a:rPr lang="pl-PL" sz="1600" i="1" dirty="0" smtClean="0"/>
            </a:br>
            <a:r>
              <a:rPr lang="pl-PL" sz="1600" i="1" dirty="0" smtClean="0"/>
              <a:t>4) podtrzymywania i upowszechniania tradycji narodowej, pielęgnowania polskości oraz rozwoju świadomości narodowej, obywatelskiej i kulturowej;</a:t>
            </a:r>
            <a:br>
              <a:rPr lang="pl-PL" sz="1600" i="1" dirty="0" smtClean="0"/>
            </a:br>
            <a:r>
              <a:rPr lang="pl-PL" sz="1600" i="1" dirty="0" smtClean="0"/>
              <a:t>5) działalności na rzecz mniejszości narodowych i etnicznych oraz języka regionalnego;</a:t>
            </a:r>
            <a:br>
              <a:rPr lang="pl-PL" sz="1600" i="1" dirty="0" smtClean="0"/>
            </a:br>
            <a:r>
              <a:rPr lang="pl-PL" sz="1600" i="1" dirty="0" smtClean="0"/>
              <a:t>6) ochrony i promocji zdrowia;</a:t>
            </a:r>
            <a:br>
              <a:rPr lang="pl-PL" sz="1600" i="1" dirty="0" smtClean="0"/>
            </a:br>
            <a:r>
              <a:rPr lang="pl-PL" sz="1600" i="1" dirty="0" smtClean="0"/>
              <a:t>7) działalności na rzecz osób niepełnosprawnych;</a:t>
            </a:r>
            <a:br>
              <a:rPr lang="pl-PL" sz="1600" i="1" dirty="0" smtClean="0"/>
            </a:br>
            <a:r>
              <a:rPr lang="pl-PL" sz="1600" i="1" dirty="0" smtClean="0"/>
              <a:t>8) promocji zatrudnienia i aktywizacji zawodowej osób pozostających bez pracy i zagrożonych zwolnieniem z pracy;</a:t>
            </a:r>
            <a:br>
              <a:rPr lang="pl-PL" sz="1600" i="1" dirty="0" smtClean="0"/>
            </a:br>
            <a:r>
              <a:rPr lang="pl-PL" sz="1600" i="1" dirty="0" smtClean="0"/>
              <a:t>9) działalności na rzecz równych praw kobiet i mężczyzn;</a:t>
            </a:r>
            <a:br>
              <a:rPr lang="pl-PL" sz="1600" i="1" dirty="0" smtClean="0"/>
            </a:br>
            <a:r>
              <a:rPr lang="pl-PL" sz="1600" i="1" dirty="0" smtClean="0"/>
              <a:t>10) działalności na rzecz osób w wieku emerytalnym;</a:t>
            </a:r>
            <a:br>
              <a:rPr lang="pl-PL" sz="1600" i="1" dirty="0" smtClean="0"/>
            </a:br>
            <a:r>
              <a:rPr lang="pl-PL" sz="1600" i="1" dirty="0" smtClean="0"/>
              <a:t>11) działalności wspomagającej rozwój gospodarczy, w tym rozwój przedsiębiorczości;</a:t>
            </a:r>
            <a:br>
              <a:rPr lang="pl-PL" sz="1600" i="1" dirty="0" smtClean="0"/>
            </a:br>
            <a:r>
              <a:rPr lang="pl-PL" sz="1600" i="1" dirty="0" smtClean="0"/>
              <a:t>12) działalności wspomagającej rozwój techniki, wynalazczości i innowacyjności oraz rozpowszechnianie i wdrażanie nowych rozwiązań technicznych w praktyce gospodarczej;</a:t>
            </a:r>
            <a:br>
              <a:rPr lang="pl-PL" sz="1600" i="1" dirty="0" smtClean="0"/>
            </a:br>
            <a:r>
              <a:rPr lang="pl-PL" sz="1600" i="1" dirty="0" smtClean="0"/>
              <a:t>13) działalności wspomagającej rozwój wspólnot i społeczności lokalnych;</a:t>
            </a:r>
            <a:br>
              <a:rPr lang="pl-PL" sz="1600" i="1" dirty="0" smtClean="0"/>
            </a:br>
            <a:r>
              <a:rPr lang="pl-PL" sz="1600" i="1" dirty="0" smtClean="0"/>
              <a:t>14) nauki, szkolnictwa wyższego, edukacji, oświaty i wychowania;</a:t>
            </a:r>
            <a:br>
              <a:rPr lang="pl-PL" sz="1600" i="1" dirty="0" smtClean="0"/>
            </a:br>
            <a:r>
              <a:rPr lang="pl-PL" sz="1600" i="1" dirty="0" smtClean="0"/>
              <a:t>15) wypoczynku dzieci i młodzieży;</a:t>
            </a:r>
            <a:endParaRPr lang="pl-PL" sz="6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6669360"/>
          </a:xfrm>
        </p:spPr>
        <p:txBody>
          <a:bodyPr/>
          <a:lstStyle/>
          <a:p>
            <a:pPr algn="l"/>
            <a:r>
              <a:rPr lang="pl-PL" sz="1800" b="1" dirty="0" smtClean="0"/>
              <a:t>cd.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i="1" dirty="0" smtClean="0"/>
              <a:t>16) kultury, sztuki, ochrony dóbr kultury i dziedzictwa narodowego;</a:t>
            </a:r>
            <a:br>
              <a:rPr lang="pl-PL" sz="1800" i="1" dirty="0" smtClean="0"/>
            </a:br>
            <a:r>
              <a:rPr lang="pl-PL" sz="1800" i="1" dirty="0" smtClean="0"/>
              <a:t>17) wspierania i upowszechniania kultury fizycznej;</a:t>
            </a:r>
            <a:br>
              <a:rPr lang="pl-PL" sz="1800" i="1" dirty="0" smtClean="0"/>
            </a:br>
            <a:r>
              <a:rPr lang="pl-PL" sz="1800" i="1" dirty="0" smtClean="0"/>
              <a:t>18) ekologii i ochrony zwierząt oraz ochrony dziedzictwa przyrodniczego;</a:t>
            </a:r>
            <a:br>
              <a:rPr lang="pl-PL" sz="1800" i="1" dirty="0" smtClean="0"/>
            </a:br>
            <a:r>
              <a:rPr lang="pl-PL" sz="1800" i="1" dirty="0" smtClean="0"/>
              <a:t>19) turystyki i krajoznawstwa;</a:t>
            </a:r>
            <a:br>
              <a:rPr lang="pl-PL" sz="1800" i="1" dirty="0" smtClean="0"/>
            </a:br>
            <a:r>
              <a:rPr lang="pl-PL" sz="1800" i="1" dirty="0" smtClean="0"/>
              <a:t>20) porządku i bezpieczeństwa publicznego;</a:t>
            </a:r>
            <a:br>
              <a:rPr lang="pl-PL" sz="1800" i="1" dirty="0" smtClean="0"/>
            </a:br>
            <a:r>
              <a:rPr lang="pl-PL" sz="1800" i="1" dirty="0" smtClean="0"/>
              <a:t>21) obronności państwa i działalności Sił Zbrojnych Rzeczypospolitej Polskiej;</a:t>
            </a:r>
            <a:br>
              <a:rPr lang="pl-PL" sz="1800" i="1" dirty="0" smtClean="0"/>
            </a:br>
            <a:r>
              <a:rPr lang="pl-PL" sz="1800" i="1" dirty="0" smtClean="0"/>
              <a:t>22) upowszechniania i ochrony wolności i praw człowieka oraz swobód obywatelskich, a także działań wspomagających rozwój demokracji;</a:t>
            </a:r>
            <a:br>
              <a:rPr lang="pl-PL" sz="1800" i="1" dirty="0" smtClean="0"/>
            </a:br>
            <a:r>
              <a:rPr lang="pl-PL" sz="1800" i="1" dirty="0" smtClean="0"/>
              <a:t>23) ratownictwa i ochrony ludności;</a:t>
            </a:r>
            <a:br>
              <a:rPr lang="pl-PL" sz="1800" i="1" dirty="0" smtClean="0"/>
            </a:br>
            <a:r>
              <a:rPr lang="pl-PL" sz="1800" i="1" dirty="0" smtClean="0"/>
              <a:t>24) pomocy ofiarom katastrof, klęsk żywiołowych, konfliktów zbrojnych i wojen w kraju i za granicą;</a:t>
            </a:r>
            <a:br>
              <a:rPr lang="pl-PL" sz="1800" i="1" dirty="0" smtClean="0"/>
            </a:br>
            <a:r>
              <a:rPr lang="pl-PL" sz="1800" i="1" dirty="0" smtClean="0"/>
              <a:t>25) upowszechniania i ochrony praw konsumentów;</a:t>
            </a:r>
            <a:br>
              <a:rPr lang="pl-PL" sz="1800" i="1" dirty="0" smtClean="0"/>
            </a:br>
            <a:r>
              <a:rPr lang="pl-PL" sz="1800" i="1" dirty="0" smtClean="0"/>
              <a:t>26) działalności na rzecz integracji europejskiej oraz rozwijania kontaktów i współpracy między społeczeństwami;</a:t>
            </a:r>
            <a:br>
              <a:rPr lang="pl-PL" sz="1800" i="1" dirty="0" smtClean="0"/>
            </a:br>
            <a:r>
              <a:rPr lang="pl-PL" sz="1800" i="1" dirty="0" smtClean="0"/>
              <a:t>27) promocji i organizacji wolontariatu;</a:t>
            </a:r>
            <a:br>
              <a:rPr lang="pl-PL" sz="1800" i="1" dirty="0" smtClean="0"/>
            </a:br>
            <a:r>
              <a:rPr lang="pl-PL" sz="1800" i="1" dirty="0" smtClean="0"/>
              <a:t>28) pomocy Polonii i Polakom za granicą;</a:t>
            </a:r>
            <a:br>
              <a:rPr lang="pl-PL" sz="1800" i="1" dirty="0" smtClean="0"/>
            </a:br>
            <a:r>
              <a:rPr lang="pl-PL" sz="1800" i="1" dirty="0" smtClean="0"/>
              <a:t>29) działalności na rzecz kombatantów i osób represjonowanych;</a:t>
            </a:r>
            <a:br>
              <a:rPr lang="pl-PL" sz="1800" i="1" dirty="0" smtClean="0"/>
            </a:br>
            <a:r>
              <a:rPr lang="pl-PL" sz="1800" i="1" dirty="0" smtClean="0"/>
              <a:t>30) promocji Rzeczypospolitej Polskiej za granicą;</a:t>
            </a:r>
            <a:br>
              <a:rPr lang="pl-PL" sz="1800" i="1" dirty="0" smtClean="0"/>
            </a:br>
            <a:r>
              <a:rPr lang="pl-PL" sz="1800" i="1" dirty="0" smtClean="0"/>
              <a:t>31) działalności na rzecz rodziny, macierzyństwa, rodzicielstwa, upowszechniania i ochrony praw dziecka;</a:t>
            </a:r>
            <a:br>
              <a:rPr lang="pl-PL" sz="1800" i="1" dirty="0" smtClean="0"/>
            </a:br>
            <a:r>
              <a:rPr lang="pl-PL" sz="1800" i="1" dirty="0" smtClean="0"/>
              <a:t>32) przeciwdziałania uzależnieniom i patologiom społecznym;</a:t>
            </a:r>
            <a:br>
              <a:rPr lang="pl-PL" sz="1800" i="1" dirty="0" smtClean="0"/>
            </a:br>
            <a:r>
              <a:rPr lang="pl-PL" sz="1800" i="1" dirty="0" smtClean="0"/>
              <a:t>33) działalności na rzecz organizacji pozarządowych oraz podmiotów wymienionych w art. 3 ust. 3, w zakresie określonym w pkt 1-32.”</a:t>
            </a:r>
            <a:endParaRPr lang="pl-PL" sz="9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ytuł 12"/>
          <p:cNvSpPr>
            <a:spLocks noGrp="1"/>
          </p:cNvSpPr>
          <p:nvPr>
            <p:ph type="title"/>
          </p:nvPr>
        </p:nvSpPr>
        <p:spPr>
          <a:xfrm>
            <a:off x="179512" y="260350"/>
            <a:ext cx="8964488" cy="1008410"/>
          </a:xfrm>
        </p:spPr>
        <p:txBody>
          <a:bodyPr/>
          <a:lstStyle/>
          <a:p>
            <a:r>
              <a:rPr lang="pl-PL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Zadania dotyczące współpracy w najbliższym okresie </a:t>
            </a:r>
            <a:br>
              <a:rPr lang="pl-PL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tj. wrzesień – październik - listopad</a:t>
            </a:r>
            <a:endParaRPr lang="pl-PL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971550" y="5949950"/>
            <a:ext cx="7345363" cy="719138"/>
          </a:xfrm>
          <a:blipFill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l-PL" sz="800" b="1" dirty="0" smtClean="0"/>
              <a:t>Projekt „</a:t>
            </a:r>
            <a:r>
              <a:rPr lang="pl-PL" sz="800" b="1" i="1" dirty="0" smtClean="0"/>
              <a:t>Standardy współpracy międzysektorowej </a:t>
            </a:r>
          </a:p>
          <a:p>
            <a:pPr>
              <a:defRPr/>
            </a:pPr>
            <a:r>
              <a:rPr lang="pl-PL" sz="800" b="1" i="1" dirty="0" smtClean="0"/>
              <a:t>w powiecie oleckim’’ </a:t>
            </a:r>
            <a:r>
              <a:rPr lang="pl-PL" sz="800" b="1" dirty="0" smtClean="0"/>
              <a:t>współfinansowany </a:t>
            </a:r>
            <a:r>
              <a:rPr lang="pl-PL" sz="800" b="1" dirty="0"/>
              <a:t>jest </a:t>
            </a:r>
          </a:p>
          <a:p>
            <a:pPr>
              <a:defRPr/>
            </a:pPr>
            <a:r>
              <a:rPr lang="pl-PL" sz="800" b="1" dirty="0"/>
              <a:t>ze środków Unii Europejskiej </a:t>
            </a:r>
          </a:p>
          <a:p>
            <a:pPr>
              <a:defRPr/>
            </a:pPr>
            <a:r>
              <a:rPr lang="pl-PL" sz="800" b="1" dirty="0"/>
              <a:t>w ramach Europejskiego Funduszu </a:t>
            </a:r>
            <a:r>
              <a:rPr lang="pl-PL" sz="800" b="1" dirty="0" smtClean="0"/>
              <a:t>Społecznego</a:t>
            </a:r>
            <a:r>
              <a:rPr lang="pl-PL" sz="1050" b="1" dirty="0"/>
              <a:t> </a:t>
            </a:r>
            <a:endParaRPr lang="pl-PL" sz="1050" dirty="0"/>
          </a:p>
        </p:txBody>
      </p:sp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0645591"/>
              </p:ext>
            </p:extLst>
          </p:nvPr>
        </p:nvGraphicFramePr>
        <p:xfrm>
          <a:off x="457200" y="1484784"/>
          <a:ext cx="822960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8052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2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1143000"/>
          </a:xfrm>
        </p:spPr>
        <p:txBody>
          <a:bodyPr/>
          <a:lstStyle/>
          <a:p>
            <a:r>
              <a:rPr lang="pl-PL" b="1" smtClean="0">
                <a:solidFill>
                  <a:srgbClr val="CC3300"/>
                </a:solidFill>
              </a:rPr>
              <a:t>Informacje o projekcie</a:t>
            </a:r>
          </a:p>
        </p:txBody>
      </p:sp>
      <p:sp>
        <p:nvSpPr>
          <p:cNvPr id="8195" name="Symbol zastępczy zawartości 13"/>
          <p:cNvSpPr>
            <a:spLocks noGrp="1"/>
          </p:cNvSpPr>
          <p:nvPr>
            <p:ph idx="1"/>
          </p:nvPr>
        </p:nvSpPr>
        <p:spPr>
          <a:xfrm>
            <a:off x="179388" y="1412875"/>
            <a:ext cx="8713787" cy="388778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pl-PL" b="1" i="1" dirty="0" smtClean="0"/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l-PL" b="1" i="1" dirty="0" smtClean="0"/>
              <a:t>na </a:t>
            </a:r>
            <a:r>
              <a:rPr lang="pl-PL" b="1" i="1" dirty="0" smtClean="0"/>
              <a:t>bieżąco </a:t>
            </a:r>
            <a:r>
              <a:rPr lang="pl-PL" b="1" i="1" dirty="0" smtClean="0"/>
              <a:t>są zamieszczane </a:t>
            </a:r>
            <a:endParaRPr lang="pl-PL" b="1" i="1" dirty="0" smtClean="0"/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l-PL" b="1" i="1" dirty="0" smtClean="0"/>
              <a:t>na  stronie  internetowej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l-PL" b="1" i="1" dirty="0" smtClean="0">
                <a:hlinkClick r:id="rId3"/>
              </a:rPr>
              <a:t>www.stowarzyszenie.olecko.pl</a:t>
            </a:r>
            <a:endParaRPr lang="pl-PL" b="1" i="1" dirty="0" smtClean="0"/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l-PL" b="1" i="1" dirty="0" smtClean="0">
                <a:solidFill>
                  <a:srgbClr val="CC3300"/>
                </a:solidFill>
              </a:rPr>
              <a:t>Zapraszamy  </a:t>
            </a:r>
          </a:p>
        </p:txBody>
      </p:sp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539750" y="5589588"/>
            <a:ext cx="8207375" cy="1060450"/>
          </a:xfrm>
          <a:blipFill>
            <a:blip r:embed="rId4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endParaRPr lang="pl-PL" sz="1050" b="1" dirty="0"/>
          </a:p>
          <a:p>
            <a:pPr>
              <a:defRPr/>
            </a:pPr>
            <a:r>
              <a:rPr lang="pl-PL" sz="1050" b="1" dirty="0"/>
              <a:t>Projekt </a:t>
            </a:r>
            <a:r>
              <a:rPr lang="pl-PL" sz="1050" b="1" dirty="0" smtClean="0"/>
              <a:t>„</a:t>
            </a:r>
            <a:r>
              <a:rPr lang="pl-PL" sz="1050" b="1" i="1" dirty="0" smtClean="0"/>
              <a:t>Standardy współpracy międzysektorowej </a:t>
            </a:r>
          </a:p>
          <a:p>
            <a:pPr>
              <a:defRPr/>
            </a:pPr>
            <a:r>
              <a:rPr lang="pl-PL" sz="1050" b="1" i="1" dirty="0" smtClean="0"/>
              <a:t>w powiecie oleckim’’</a:t>
            </a:r>
            <a:r>
              <a:rPr lang="pl-PL" sz="1050" b="1" dirty="0" smtClean="0"/>
              <a:t> </a:t>
            </a:r>
            <a:r>
              <a:rPr lang="pl-PL" sz="1050" b="1" dirty="0"/>
              <a:t>współfinansowany jest </a:t>
            </a:r>
          </a:p>
          <a:p>
            <a:pPr>
              <a:defRPr/>
            </a:pPr>
            <a:r>
              <a:rPr lang="pl-PL" sz="1050" b="1" dirty="0"/>
              <a:t>ze środków Unii Europejskiej </a:t>
            </a:r>
          </a:p>
          <a:p>
            <a:pPr>
              <a:defRPr/>
            </a:pPr>
            <a:r>
              <a:rPr lang="pl-PL" sz="1050" b="1" dirty="0"/>
              <a:t>w ramach Europejskiego Funduszu Społecznego</a:t>
            </a:r>
            <a:endParaRPr lang="pl-PL" sz="1050" dirty="0"/>
          </a:p>
          <a:p>
            <a:pPr>
              <a:defRPr/>
            </a:pPr>
            <a:r>
              <a:rPr lang="pl-PL" b="1" dirty="0"/>
              <a:t> </a:t>
            </a:r>
            <a:endParaRPr lang="pl-PL" dirty="0"/>
          </a:p>
          <a:p>
            <a:pPr>
              <a:defRPr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ytuł 7"/>
          <p:cNvSpPr>
            <a:spLocks noGrp="1"/>
          </p:cNvSpPr>
          <p:nvPr>
            <p:ph type="title"/>
          </p:nvPr>
        </p:nvSpPr>
        <p:spPr>
          <a:xfrm>
            <a:off x="179388" y="274638"/>
            <a:ext cx="8785225" cy="4810125"/>
          </a:xfrm>
        </p:spPr>
        <p:txBody>
          <a:bodyPr/>
          <a:lstStyle/>
          <a:p>
            <a:r>
              <a:rPr lang="pl-PL" sz="2600" dirty="0" smtClean="0"/>
              <a:t>Konferencja organizowana w ramach projektu</a:t>
            </a:r>
            <a:r>
              <a:rPr lang="pl-PL" sz="3200" dirty="0" smtClean="0"/>
              <a:t> </a:t>
            </a:r>
            <a:br>
              <a:rPr lang="pl-PL" sz="3200" dirty="0" smtClean="0"/>
            </a:br>
            <a:r>
              <a:rPr lang="pl-PL" sz="3200" b="1" i="1" dirty="0" smtClean="0">
                <a:solidFill>
                  <a:srgbClr val="CC3300"/>
                </a:solidFill>
              </a:rPr>
              <a:t>„</a:t>
            </a:r>
            <a:r>
              <a:rPr lang="pl-PL" sz="3200" b="1" i="1" dirty="0" smtClean="0">
                <a:solidFill>
                  <a:srgbClr val="C00000"/>
                </a:solidFill>
              </a:rPr>
              <a:t>Standardy współpracy międzysektorowej w</a:t>
            </a:r>
            <a:r>
              <a:rPr lang="pl-PL" sz="3200" b="1" i="1" dirty="0" smtClean="0">
                <a:solidFill>
                  <a:srgbClr val="CC3300"/>
                </a:solidFill>
              </a:rPr>
              <a:t> powiecie oleckim”</a:t>
            </a:r>
            <a:r>
              <a:rPr lang="pl-PL" sz="3200" i="1" dirty="0" smtClean="0">
                <a:solidFill>
                  <a:srgbClr val="CC3300"/>
                </a:solidFill>
              </a:rPr>
              <a:t> </a:t>
            </a:r>
            <a:r>
              <a:rPr lang="pl-PL" sz="2600" dirty="0" smtClean="0"/>
              <a:t>realizowanego</a:t>
            </a:r>
            <a:r>
              <a:rPr lang="pl-PL" sz="2600" dirty="0" smtClean="0"/>
              <a:t/>
            </a:r>
            <a:br>
              <a:rPr lang="pl-PL" sz="2600" dirty="0" smtClean="0"/>
            </a:br>
            <a:r>
              <a:rPr lang="pl-PL" sz="2600" b="1" dirty="0" smtClean="0"/>
              <a:t>od 1 listopada 2013 </a:t>
            </a:r>
            <a:r>
              <a:rPr lang="pl-PL" sz="2600" b="1" dirty="0" smtClean="0"/>
              <a:t>r. </a:t>
            </a:r>
            <a:r>
              <a:rPr lang="pl-PL" sz="2600" b="1" dirty="0" smtClean="0"/>
              <a:t>do 30 czerwca 2015 </a:t>
            </a:r>
            <a:r>
              <a:rPr lang="pl-PL" sz="2600" b="1" dirty="0" smtClean="0"/>
              <a:t>r.</a:t>
            </a:r>
            <a:r>
              <a:rPr lang="pl-PL" sz="2600" dirty="0" smtClean="0"/>
              <a:t/>
            </a:r>
            <a:br>
              <a:rPr lang="pl-PL" sz="2600" dirty="0" smtClean="0"/>
            </a:br>
            <a:r>
              <a:rPr lang="pl-PL" sz="2600" dirty="0" smtClean="0"/>
              <a:t/>
            </a:r>
            <a:br>
              <a:rPr lang="pl-PL" sz="2600" dirty="0" smtClean="0"/>
            </a:br>
            <a:r>
              <a:rPr lang="pl-PL" sz="2600" dirty="0" smtClean="0"/>
              <a:t/>
            </a:r>
            <a:br>
              <a:rPr lang="pl-PL" sz="2600" dirty="0" smtClean="0"/>
            </a:br>
            <a:r>
              <a:rPr lang="pl-PL" sz="1600" b="1" i="1" dirty="0" smtClean="0">
                <a:solidFill>
                  <a:srgbClr val="CC3300"/>
                </a:solidFill>
              </a:rPr>
              <a:t>Program Operacyjny </a:t>
            </a:r>
            <a:r>
              <a:rPr lang="pl-PL" sz="1600" b="1" i="1" dirty="0" smtClean="0">
                <a:solidFill>
                  <a:srgbClr val="CC3300"/>
                </a:solidFill>
              </a:rPr>
              <a:t>Kapitał Ludzki</a:t>
            </a:r>
            <a:r>
              <a:rPr lang="pl-PL" sz="1600" b="1" dirty="0" smtClean="0"/>
              <a:t> </a:t>
            </a:r>
            <a:br>
              <a:rPr lang="pl-PL" sz="1600" b="1" dirty="0" smtClean="0"/>
            </a:br>
            <a:r>
              <a:rPr lang="pl-PL" sz="1600" dirty="0" smtClean="0"/>
              <a:t>Priorytet </a:t>
            </a:r>
            <a:r>
              <a:rPr lang="pl-PL" sz="1600" dirty="0" smtClean="0"/>
              <a:t>V   </a:t>
            </a:r>
            <a:r>
              <a:rPr lang="pl-PL" sz="1600" b="1" i="1" dirty="0" smtClean="0">
                <a:solidFill>
                  <a:srgbClr val="CC3300"/>
                </a:solidFill>
              </a:rPr>
              <a:t>Dobre Rządzenie</a:t>
            </a:r>
            <a:r>
              <a:rPr lang="pl-PL" sz="1600" b="1" dirty="0" smtClean="0"/>
              <a:t>  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Działanie 5.4  </a:t>
            </a:r>
            <a:r>
              <a:rPr lang="pl-PL" sz="1600" b="1" i="1" dirty="0" smtClean="0">
                <a:solidFill>
                  <a:srgbClr val="CC3300"/>
                </a:solidFill>
              </a:rPr>
              <a:t>Rozwój potencjału trzeciego sektora 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Poddziałanie 5.4.2  </a:t>
            </a:r>
            <a:r>
              <a:rPr lang="pl-PL" sz="1600" b="1" i="1" dirty="0" smtClean="0">
                <a:solidFill>
                  <a:srgbClr val="CC3300"/>
                </a:solidFill>
              </a:rPr>
              <a:t>Rozwój dialogu obywatelskiego</a:t>
            </a:r>
            <a:r>
              <a:rPr lang="pl-PL" sz="1600" dirty="0" smtClean="0"/>
              <a:t/>
            </a:r>
            <a:br>
              <a:rPr lang="pl-PL" sz="1600" dirty="0" smtClean="0"/>
            </a:br>
            <a:endParaRPr lang="pl-PL" sz="2600" dirty="0" smtClean="0">
              <a:solidFill>
                <a:schemeClr val="tx1"/>
              </a:solidFill>
            </a:endParaRPr>
          </a:p>
        </p:txBody>
      </p:sp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611188" y="5661025"/>
            <a:ext cx="8137525" cy="1060450"/>
          </a:xfrm>
          <a:blipFill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endParaRPr lang="pl-PL" sz="1050" b="1" dirty="0"/>
          </a:p>
          <a:p>
            <a:pPr>
              <a:defRPr/>
            </a:pPr>
            <a:r>
              <a:rPr lang="pl-PL" sz="1050" b="1" dirty="0"/>
              <a:t>Projekt </a:t>
            </a:r>
            <a:r>
              <a:rPr lang="pl-PL" sz="1050" b="1" dirty="0" smtClean="0"/>
              <a:t>„</a:t>
            </a:r>
            <a:r>
              <a:rPr lang="pl-PL" sz="1050" b="1" i="1" dirty="0" smtClean="0"/>
              <a:t>Standardy współpracy międzysektorowej </a:t>
            </a:r>
            <a:endParaRPr lang="pl-PL" sz="1050" b="1" i="1" dirty="0"/>
          </a:p>
          <a:p>
            <a:pPr>
              <a:defRPr/>
            </a:pPr>
            <a:r>
              <a:rPr lang="pl-PL" sz="1050" b="1" i="1" dirty="0"/>
              <a:t>w powiecie oleckim’’ </a:t>
            </a:r>
            <a:r>
              <a:rPr lang="pl-PL" sz="1050" b="1" dirty="0"/>
              <a:t>współfinansowany jest </a:t>
            </a:r>
          </a:p>
          <a:p>
            <a:pPr>
              <a:defRPr/>
            </a:pPr>
            <a:r>
              <a:rPr lang="pl-PL" sz="1050" b="1" dirty="0"/>
              <a:t>ze środków Unii Europejskiej </a:t>
            </a:r>
          </a:p>
          <a:p>
            <a:pPr>
              <a:defRPr/>
            </a:pPr>
            <a:r>
              <a:rPr lang="pl-PL" sz="1050" b="1" dirty="0"/>
              <a:t>w ramach Europejskiego Funduszu Społecznego</a:t>
            </a:r>
            <a:endParaRPr lang="pl-PL" sz="1050" dirty="0"/>
          </a:p>
          <a:p>
            <a:pPr>
              <a:defRPr/>
            </a:pPr>
            <a:r>
              <a:rPr lang="pl-PL" b="1" dirty="0"/>
              <a:t> </a:t>
            </a:r>
            <a:endParaRPr lang="pl-PL" dirty="0"/>
          </a:p>
          <a:p>
            <a:pPr>
              <a:defRPr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74442"/>
          </a:xfrm>
        </p:spPr>
        <p:txBody>
          <a:bodyPr/>
          <a:lstStyle/>
          <a:p>
            <a:r>
              <a:rPr lang="pl-PL" b="1" dirty="0" smtClean="0">
                <a:solidFill>
                  <a:srgbClr val="CC3300"/>
                </a:solidFill>
              </a:rPr>
              <a:t>Dziękuję za uwagę</a:t>
            </a:r>
            <a:endParaRPr lang="pl-PL" dirty="0" smtClean="0"/>
          </a:p>
        </p:txBody>
      </p:sp>
      <p:sp>
        <p:nvSpPr>
          <p:cNvPr id="1536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395288" y="5949950"/>
            <a:ext cx="8280400" cy="771525"/>
          </a:xfrm>
          <a:noFill/>
        </p:spPr>
        <p:txBody>
          <a:bodyPr/>
          <a:lstStyle/>
          <a:p>
            <a:r>
              <a:rPr lang="pl-PL" smtClean="0"/>
              <a:t> </a:t>
            </a:r>
          </a:p>
        </p:txBody>
      </p:sp>
      <p:sp>
        <p:nvSpPr>
          <p:cNvPr id="5" name="Symbol zastępczy stopki 10"/>
          <p:cNvSpPr txBox="1">
            <a:spLocks/>
          </p:cNvSpPr>
          <p:nvPr/>
        </p:nvSpPr>
        <p:spPr bwMode="auto">
          <a:xfrm>
            <a:off x="539750" y="5805488"/>
            <a:ext cx="8207375" cy="1052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pl-PL" sz="1050" b="1" dirty="0"/>
          </a:p>
          <a:p>
            <a:pPr algn="ctr">
              <a:defRPr/>
            </a:pPr>
            <a:r>
              <a:rPr lang="pl-PL" sz="1050" b="1" dirty="0"/>
              <a:t>Projekt „</a:t>
            </a:r>
            <a:r>
              <a:rPr lang="pl-PL" sz="1050" b="1" i="1" dirty="0"/>
              <a:t>Standardy współpracy międzysektorowej </a:t>
            </a:r>
          </a:p>
          <a:p>
            <a:pPr algn="ctr">
              <a:defRPr/>
            </a:pPr>
            <a:r>
              <a:rPr lang="pl-PL" sz="1050" b="1" i="1" dirty="0"/>
              <a:t>w powiecie oleckim’’ </a:t>
            </a:r>
            <a:r>
              <a:rPr lang="pl-PL" sz="1050" b="1" dirty="0"/>
              <a:t>współfinansowany jest </a:t>
            </a:r>
          </a:p>
          <a:p>
            <a:pPr algn="ctr">
              <a:defRPr/>
            </a:pPr>
            <a:r>
              <a:rPr lang="pl-PL" sz="1050" b="1" dirty="0"/>
              <a:t>ze środków  Unii Europejskiej </a:t>
            </a:r>
          </a:p>
          <a:p>
            <a:pPr algn="ctr">
              <a:defRPr/>
            </a:pPr>
            <a:r>
              <a:rPr lang="pl-PL" sz="1050" b="1" dirty="0"/>
              <a:t>w ramach Europejskiego Funduszu Społecznego</a:t>
            </a:r>
            <a:endParaRPr lang="pl-PL" sz="1050" dirty="0"/>
          </a:p>
          <a:p>
            <a:pPr algn="ctr">
              <a:defRPr/>
            </a:pPr>
            <a:r>
              <a:rPr lang="pl-PL" sz="1400" b="1" dirty="0"/>
              <a:t> </a:t>
            </a:r>
            <a:endParaRPr lang="pl-PL" sz="1400" dirty="0"/>
          </a:p>
          <a:p>
            <a:pPr algn="ctr">
              <a:defRPr/>
            </a:pPr>
            <a:endParaRPr lang="pl-PL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b="1" smtClean="0">
                <a:solidFill>
                  <a:srgbClr val="CC3300"/>
                </a:solidFill>
              </a:rPr>
              <a:t>Realizatorzy projektu</a:t>
            </a:r>
          </a:p>
        </p:txBody>
      </p:sp>
      <p:sp>
        <p:nvSpPr>
          <p:cNvPr id="4099" name="Symbol zastępczy tekstu 4"/>
          <p:cNvSpPr>
            <a:spLocks noGrp="1"/>
          </p:cNvSpPr>
          <p:nvPr>
            <p:ph type="body" idx="1"/>
          </p:nvPr>
        </p:nvSpPr>
        <p:spPr>
          <a:xfrm>
            <a:off x="457200" y="1341438"/>
            <a:ext cx="4040188" cy="833437"/>
          </a:xfrm>
        </p:spPr>
        <p:txBody>
          <a:bodyPr/>
          <a:lstStyle/>
          <a:p>
            <a:endParaRPr lang="pl-PL" sz="1800" smtClean="0"/>
          </a:p>
          <a:p>
            <a:endParaRPr lang="pl-PL" sz="1800" smtClean="0"/>
          </a:p>
          <a:p>
            <a:endParaRPr lang="pl-PL" sz="1800" smtClean="0"/>
          </a:p>
          <a:p>
            <a:endParaRPr lang="pl-PL" sz="1800" smtClean="0"/>
          </a:p>
          <a:p>
            <a:endParaRPr lang="pl-PL" sz="1800" smtClean="0"/>
          </a:p>
          <a:p>
            <a:endParaRPr lang="pl-PL" sz="1800" smtClean="0"/>
          </a:p>
          <a:p>
            <a:pPr algn="ctr"/>
            <a:r>
              <a:rPr lang="pl-PL" sz="1800" i="1" smtClean="0"/>
              <a:t>Stowarzyszenie Pomocy Społecznej i Ochrony Zdrowia im. św. Łukasza</a:t>
            </a:r>
            <a:endParaRPr lang="pl-PL" sz="1400" i="1" smtClean="0"/>
          </a:p>
        </p:txBody>
      </p:sp>
      <p:pic>
        <p:nvPicPr>
          <p:cNvPr id="4100" name="Symbol zastępczy zawartości 9" descr="LOGO_SPSIOZ_2.jpg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2420938"/>
            <a:ext cx="3024187" cy="3095625"/>
          </a:xfrm>
        </p:spPr>
      </p:pic>
      <p:sp>
        <p:nvSpPr>
          <p:cNvPr id="4101" name="Symbol zastępczy tekstu 6"/>
          <p:cNvSpPr>
            <a:spLocks noGrp="1"/>
          </p:cNvSpPr>
          <p:nvPr>
            <p:ph type="body" sz="quarter" idx="3"/>
          </p:nvPr>
        </p:nvSpPr>
        <p:spPr>
          <a:xfrm>
            <a:off x="4643438" y="1412875"/>
            <a:ext cx="4041775" cy="762000"/>
          </a:xfrm>
        </p:spPr>
        <p:txBody>
          <a:bodyPr/>
          <a:lstStyle/>
          <a:p>
            <a:pPr algn="ctr"/>
            <a:endParaRPr lang="pl-PL" smtClean="0"/>
          </a:p>
          <a:p>
            <a:pPr algn="ctr"/>
            <a:endParaRPr lang="pl-PL" smtClean="0"/>
          </a:p>
          <a:p>
            <a:pPr algn="ctr"/>
            <a:endParaRPr lang="pl-PL" smtClean="0"/>
          </a:p>
          <a:p>
            <a:pPr algn="ctr"/>
            <a:endParaRPr lang="pl-PL" smtClean="0"/>
          </a:p>
          <a:p>
            <a:pPr algn="ctr"/>
            <a:endParaRPr lang="pl-PL" smtClean="0"/>
          </a:p>
          <a:p>
            <a:pPr algn="ctr"/>
            <a:endParaRPr lang="pl-PL" smtClean="0"/>
          </a:p>
          <a:p>
            <a:pPr algn="ctr"/>
            <a:r>
              <a:rPr lang="pl-PL" i="1" smtClean="0"/>
              <a:t>Powiat Olecki</a:t>
            </a:r>
            <a:endParaRPr lang="pl-PL" sz="1100" i="1" smtClean="0"/>
          </a:p>
          <a:p>
            <a:pPr algn="ctr"/>
            <a:endParaRPr lang="pl-PL" sz="800" smtClean="0"/>
          </a:p>
        </p:txBody>
      </p:sp>
      <p:pic>
        <p:nvPicPr>
          <p:cNvPr id="4102" name="Symbol zastępczy zawartości 8" descr="POL_powiat_olecki_COA_svg.png"/>
          <p:cNvPicPr>
            <a:picLocks noGrp="1" noChangeAspect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8263" y="2420938"/>
            <a:ext cx="2879725" cy="3095625"/>
          </a:xfrm>
        </p:spPr>
      </p:pic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468313" y="5732463"/>
            <a:ext cx="8280400" cy="989012"/>
          </a:xfrm>
          <a:blipFill>
            <a:blip r:embed="rId5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endParaRPr lang="pl-PL" sz="1050" b="1" dirty="0"/>
          </a:p>
          <a:p>
            <a:pPr>
              <a:defRPr/>
            </a:pPr>
            <a:r>
              <a:rPr lang="pl-PL" sz="900" b="1" dirty="0"/>
              <a:t>Projekt </a:t>
            </a:r>
            <a:r>
              <a:rPr lang="pl-PL" sz="900" b="1" i="1" dirty="0" smtClean="0"/>
              <a:t>„Standardy współpracy międzysektorowej </a:t>
            </a:r>
            <a:endParaRPr lang="pl-PL" sz="900" b="1" i="1" dirty="0"/>
          </a:p>
          <a:p>
            <a:pPr>
              <a:defRPr/>
            </a:pPr>
            <a:r>
              <a:rPr lang="pl-PL" sz="900" b="1" i="1" dirty="0"/>
              <a:t>w powiecie oleckim</a:t>
            </a:r>
            <a:r>
              <a:rPr lang="pl-PL" sz="900" b="1" dirty="0"/>
              <a:t>’’ współfinansowany jest </a:t>
            </a:r>
          </a:p>
          <a:p>
            <a:pPr>
              <a:defRPr/>
            </a:pPr>
            <a:r>
              <a:rPr lang="pl-PL" sz="900" b="1" dirty="0"/>
              <a:t>ze środków Unii Europejskiej </a:t>
            </a:r>
          </a:p>
          <a:p>
            <a:pPr>
              <a:defRPr/>
            </a:pPr>
            <a:r>
              <a:rPr lang="pl-PL" sz="900" b="1" dirty="0"/>
              <a:t>w ramach Europejskiego Funduszu Społecznego</a:t>
            </a:r>
            <a:endParaRPr lang="pl-PL" sz="1050" dirty="0"/>
          </a:p>
          <a:p>
            <a:pPr>
              <a:defRPr/>
            </a:pPr>
            <a:r>
              <a:rPr lang="pl-PL" b="1" dirty="0"/>
              <a:t> </a:t>
            </a:r>
            <a:endParaRPr lang="pl-PL" dirty="0"/>
          </a:p>
          <a:p>
            <a:pPr>
              <a:defRPr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724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ytuł 12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pl-PL" b="1" smtClean="0">
                <a:solidFill>
                  <a:srgbClr val="CC3300"/>
                </a:solidFill>
              </a:rPr>
              <a:t>Cel główny projektu</a:t>
            </a:r>
          </a:p>
        </p:txBody>
      </p:sp>
      <p:sp>
        <p:nvSpPr>
          <p:cNvPr id="6147" name="Symbol zastępczy zawartości 13"/>
          <p:cNvSpPr>
            <a:spLocks noGrp="1"/>
          </p:cNvSpPr>
          <p:nvPr>
            <p:ph idx="1"/>
          </p:nvPr>
        </p:nvSpPr>
        <p:spPr>
          <a:xfrm>
            <a:off x="179388" y="1628775"/>
            <a:ext cx="8713787" cy="3529013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l-PL" sz="3600" b="1" i="1" smtClean="0"/>
              <a:t>Podniesienie  jakości 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l-PL" sz="3600" b="1" i="1" smtClean="0"/>
              <a:t>i  efektywności  mechanizmów współpracy międzysektorowej 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l-PL" sz="3600" b="1" i="1" smtClean="0"/>
              <a:t>w  powiecie  oleckim</a:t>
            </a:r>
            <a:endParaRPr lang="pl-PL" sz="3600" b="1" i="1" smtClean="0">
              <a:solidFill>
                <a:srgbClr val="CC3300"/>
              </a:solidFill>
            </a:endParaRPr>
          </a:p>
        </p:txBody>
      </p:sp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539750" y="5589588"/>
            <a:ext cx="8207375" cy="1060450"/>
          </a:xfrm>
          <a:blipFill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endParaRPr lang="pl-PL" sz="1050" b="1" dirty="0"/>
          </a:p>
          <a:p>
            <a:pPr>
              <a:defRPr/>
            </a:pPr>
            <a:r>
              <a:rPr lang="pl-PL" sz="1000" b="1" dirty="0"/>
              <a:t>Projekt </a:t>
            </a:r>
            <a:r>
              <a:rPr lang="pl-PL" sz="1000" b="1" dirty="0" smtClean="0"/>
              <a:t>„</a:t>
            </a:r>
            <a:r>
              <a:rPr lang="pl-PL" sz="1000" b="1" i="1" dirty="0" smtClean="0"/>
              <a:t>Standardy współpracy międzysektorowej </a:t>
            </a:r>
          </a:p>
          <a:p>
            <a:pPr>
              <a:defRPr/>
            </a:pPr>
            <a:r>
              <a:rPr lang="pl-PL" sz="1000" b="1" i="1" dirty="0" smtClean="0"/>
              <a:t>w powiecie oleckim’’  </a:t>
            </a:r>
            <a:r>
              <a:rPr lang="pl-PL" sz="1000" b="1" dirty="0" smtClean="0"/>
              <a:t> </a:t>
            </a:r>
            <a:r>
              <a:rPr lang="pl-PL" sz="1000" b="1" dirty="0"/>
              <a:t>współfinansowany jest </a:t>
            </a:r>
          </a:p>
          <a:p>
            <a:pPr>
              <a:defRPr/>
            </a:pPr>
            <a:r>
              <a:rPr lang="pl-PL" sz="1000" b="1" dirty="0"/>
              <a:t>ze środków Unii Europejskiej </a:t>
            </a:r>
          </a:p>
          <a:p>
            <a:pPr>
              <a:defRPr/>
            </a:pPr>
            <a:r>
              <a:rPr lang="pl-PL" sz="1000" b="1" dirty="0"/>
              <a:t>w ramach Europejskiego Funduszu Społecznego</a:t>
            </a:r>
            <a:endParaRPr lang="pl-PL" sz="1000" dirty="0"/>
          </a:p>
          <a:p>
            <a:pPr>
              <a:defRPr/>
            </a:pPr>
            <a:r>
              <a:rPr lang="pl-PL" b="1" dirty="0"/>
              <a:t> </a:t>
            </a:r>
            <a:endParaRPr lang="pl-PL" dirty="0"/>
          </a:p>
          <a:p>
            <a:pPr>
              <a:defRPr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709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ytuł 12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2016522"/>
          </a:xfrm>
        </p:spPr>
        <p:txBody>
          <a:bodyPr/>
          <a:lstStyle/>
          <a:p>
            <a:r>
              <a:rPr lang="pl-PL" sz="5400" b="1" dirty="0" smtClean="0">
                <a:solidFill>
                  <a:srgbClr val="C00000"/>
                </a:solidFill>
              </a:rPr>
              <a:t>Cel   konferencji</a:t>
            </a:r>
            <a:endParaRPr lang="pl-PL" sz="5400" b="1" dirty="0" smtClean="0">
              <a:solidFill>
                <a:srgbClr val="C00000"/>
              </a:solidFill>
            </a:endParaRPr>
          </a:p>
        </p:txBody>
      </p:sp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539750" y="5589588"/>
            <a:ext cx="8207375" cy="1060450"/>
          </a:xfrm>
          <a:blipFill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endParaRPr lang="pl-PL" sz="1050" b="1" dirty="0"/>
          </a:p>
          <a:p>
            <a:pPr>
              <a:defRPr/>
            </a:pPr>
            <a:r>
              <a:rPr lang="pl-PL" sz="1000" b="1" dirty="0"/>
              <a:t>Projekt </a:t>
            </a:r>
            <a:r>
              <a:rPr lang="pl-PL" sz="1000" b="1" dirty="0" smtClean="0"/>
              <a:t>„</a:t>
            </a:r>
            <a:r>
              <a:rPr lang="pl-PL" sz="1000" b="1" i="1" dirty="0" smtClean="0"/>
              <a:t>Standardy współpracy międzysektorowej </a:t>
            </a:r>
          </a:p>
          <a:p>
            <a:pPr>
              <a:defRPr/>
            </a:pPr>
            <a:r>
              <a:rPr lang="pl-PL" sz="1000" b="1" i="1" dirty="0" smtClean="0"/>
              <a:t>w powiecie oleckim’’  </a:t>
            </a:r>
            <a:r>
              <a:rPr lang="pl-PL" sz="1000" b="1" dirty="0" smtClean="0"/>
              <a:t> </a:t>
            </a:r>
            <a:r>
              <a:rPr lang="pl-PL" sz="1000" b="1" dirty="0"/>
              <a:t>współfinansowany jest </a:t>
            </a:r>
          </a:p>
          <a:p>
            <a:pPr>
              <a:defRPr/>
            </a:pPr>
            <a:r>
              <a:rPr lang="pl-PL" sz="1000" b="1" dirty="0"/>
              <a:t>ze środków Unii Europejskiej </a:t>
            </a:r>
          </a:p>
          <a:p>
            <a:pPr>
              <a:defRPr/>
            </a:pPr>
            <a:r>
              <a:rPr lang="pl-PL" sz="1000" b="1" dirty="0"/>
              <a:t>w ramach Europejskiego Funduszu Społecznego</a:t>
            </a:r>
            <a:endParaRPr lang="pl-PL" sz="1000" dirty="0"/>
          </a:p>
          <a:p>
            <a:pPr>
              <a:defRPr/>
            </a:pPr>
            <a:r>
              <a:rPr lang="pl-PL" b="1" dirty="0"/>
              <a:t> </a:t>
            </a:r>
            <a:endParaRPr lang="pl-PL" dirty="0"/>
          </a:p>
          <a:p>
            <a:pPr>
              <a:defRPr/>
            </a:pP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528391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pl-PL" sz="2800" dirty="0" smtClean="0"/>
              <a:t>popularyzacja działalności lokalnych organizacji  pozarządowych</a:t>
            </a:r>
            <a:endParaRPr lang="pl-PL" sz="2800" dirty="0"/>
          </a:p>
          <a:p>
            <a:pPr>
              <a:buFont typeface="Wingdings" pitchFamily="2" charset="2"/>
              <a:buChar char="v"/>
            </a:pPr>
            <a:r>
              <a:rPr lang="pl-PL" sz="2800" dirty="0"/>
              <a:t>i</a:t>
            </a:r>
            <a:r>
              <a:rPr lang="pl-PL" sz="2800" dirty="0"/>
              <a:t>ntegracja sektora </a:t>
            </a:r>
            <a:r>
              <a:rPr lang="pl-PL" sz="2800" dirty="0" smtClean="0"/>
              <a:t>pozarządowego</a:t>
            </a:r>
          </a:p>
          <a:p>
            <a:pPr>
              <a:buFont typeface="Wingdings" pitchFamily="2" charset="2"/>
              <a:buChar char="v"/>
            </a:pPr>
            <a:r>
              <a:rPr lang="pl-PL" sz="2800" dirty="0"/>
              <a:t>p</a:t>
            </a:r>
            <a:r>
              <a:rPr lang="pl-PL" sz="2800" dirty="0" smtClean="0"/>
              <a:t>odniesienie wiedzy na temat współpracy międzysektorowej jednostek samorządowych </a:t>
            </a:r>
            <a:br>
              <a:rPr lang="pl-PL" sz="2800" dirty="0" smtClean="0"/>
            </a:br>
            <a:r>
              <a:rPr lang="pl-PL" sz="2800" dirty="0" smtClean="0"/>
              <a:t>z terenu powiatu oleckiego z organizacjami pozarządowymi</a:t>
            </a:r>
            <a:endParaRPr lang="pl-PL" sz="2800" dirty="0"/>
          </a:p>
          <a:p>
            <a:pPr>
              <a:buFont typeface="Wingdings" pitchFamily="2" charset="2"/>
              <a:buChar char="v"/>
            </a:pP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7"/>
          <p:cNvSpPr>
            <a:spLocks noGrp="1"/>
          </p:cNvSpPr>
          <p:nvPr>
            <p:ph type="title"/>
          </p:nvPr>
        </p:nvSpPr>
        <p:spPr>
          <a:xfrm>
            <a:off x="179388" y="260648"/>
            <a:ext cx="8785225" cy="5184477"/>
          </a:xfrm>
        </p:spPr>
        <p:txBody>
          <a:bodyPr/>
          <a:lstStyle/>
          <a:p>
            <a:endParaRPr lang="pl-PL" sz="1800" i="1" dirty="0" smtClean="0">
              <a:solidFill>
                <a:schemeClr val="tx1"/>
              </a:solidFill>
            </a:endParaRPr>
          </a:p>
        </p:txBody>
      </p:sp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611188" y="5661025"/>
            <a:ext cx="8137525" cy="1060450"/>
          </a:xfrm>
          <a:blipFill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endParaRPr lang="pl-PL" sz="1050" b="1" dirty="0"/>
          </a:p>
          <a:p>
            <a:pPr>
              <a:defRPr/>
            </a:pPr>
            <a:r>
              <a:rPr lang="pl-PL" sz="1000" b="1" dirty="0"/>
              <a:t>Projekt </a:t>
            </a:r>
            <a:r>
              <a:rPr lang="pl-PL" sz="1000" b="1" dirty="0" smtClean="0"/>
              <a:t>„</a:t>
            </a:r>
            <a:r>
              <a:rPr lang="pl-PL" sz="1000" b="1" i="1" dirty="0" smtClean="0"/>
              <a:t> Standardy współpracy międzysektorowej </a:t>
            </a:r>
            <a:endParaRPr lang="pl-PL" sz="1000" b="1" dirty="0"/>
          </a:p>
          <a:p>
            <a:pPr>
              <a:defRPr/>
            </a:pPr>
            <a:r>
              <a:rPr lang="pl-PL" sz="1000" b="1" i="1" dirty="0"/>
              <a:t>w powiecie oleckim’’ </a:t>
            </a:r>
            <a:r>
              <a:rPr lang="pl-PL" sz="1000" b="1" dirty="0"/>
              <a:t>współfinansowany jest </a:t>
            </a:r>
          </a:p>
          <a:p>
            <a:pPr>
              <a:defRPr/>
            </a:pPr>
            <a:r>
              <a:rPr lang="pl-PL" sz="1000" b="1" dirty="0"/>
              <a:t>ze środków Unii Europejskiej </a:t>
            </a:r>
          </a:p>
          <a:p>
            <a:pPr>
              <a:defRPr/>
            </a:pPr>
            <a:r>
              <a:rPr lang="pl-PL" sz="1000" b="1" dirty="0"/>
              <a:t>w ramach Europejskiego Funduszu Społecznego</a:t>
            </a:r>
            <a:endParaRPr lang="pl-PL" sz="1050" dirty="0"/>
          </a:p>
          <a:p>
            <a:pPr>
              <a:defRPr/>
            </a:pPr>
            <a:r>
              <a:rPr lang="pl-PL" b="1" dirty="0"/>
              <a:t> </a:t>
            </a:r>
            <a:endParaRPr lang="pl-PL" dirty="0"/>
          </a:p>
          <a:p>
            <a:pPr>
              <a:defRPr/>
            </a:pPr>
            <a:endParaRPr lang="pl-PL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885495"/>
              </p:ext>
            </p:extLst>
          </p:nvPr>
        </p:nvGraphicFramePr>
        <p:xfrm>
          <a:off x="467544" y="548680"/>
          <a:ext cx="8064895" cy="4680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7590"/>
                <a:gridCol w="850243"/>
                <a:gridCol w="1006934"/>
                <a:gridCol w="1670382"/>
                <a:gridCol w="1238255"/>
                <a:gridCol w="1021491"/>
              </a:tblGrid>
              <a:tr h="584591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800" b="1" i="1" kern="1200" dirty="0" smtClean="0">
                        <a:solidFill>
                          <a:srgbClr val="8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1" kern="1200" dirty="0" smtClean="0">
                          <a:solidFill>
                            <a:srgbClr val="8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Organizacje pozarządowe w powiecie oleckim wg miejsca siedziby (stan na wrzesień 2014 rok)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33"/>
                    </a:solidFill>
                  </a:tcPr>
                </a:tc>
              </a:tr>
              <a:tr h="1270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rgbClr val="800000"/>
                          </a:solidFill>
                          <a:effectLst/>
                        </a:rPr>
                        <a:t>Siedziba organizacji</a:t>
                      </a:r>
                      <a:endParaRPr lang="pl-PL" sz="1800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rgbClr val="800000"/>
                          </a:solidFill>
                          <a:effectLst/>
                        </a:rPr>
                        <a:t>Łączna liczba</a:t>
                      </a:r>
                      <a:endParaRPr lang="pl-PL" sz="1800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rgbClr val="800000"/>
                          </a:solidFill>
                          <a:effectLst/>
                        </a:rPr>
                        <a:t>Fundacje</a:t>
                      </a:r>
                      <a:endParaRPr lang="pl-PL" sz="1800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rgbClr val="800000"/>
                          </a:solidFill>
                          <a:effectLst/>
                        </a:rPr>
                        <a:t>Stowarzyszenia</a:t>
                      </a:r>
                      <a:br>
                        <a:rPr lang="pl-PL" sz="1400" dirty="0">
                          <a:solidFill>
                            <a:srgbClr val="800000"/>
                          </a:solidFill>
                          <a:effectLst/>
                        </a:rPr>
                      </a:br>
                      <a:r>
                        <a:rPr lang="pl-PL" sz="1400" dirty="0">
                          <a:solidFill>
                            <a:srgbClr val="800000"/>
                          </a:solidFill>
                          <a:effectLst/>
                        </a:rPr>
                        <a:t> i stowarzyszenia zwykłe</a:t>
                      </a:r>
                      <a:endParaRPr lang="pl-PL" sz="1800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rgbClr val="800000"/>
                          </a:solidFill>
                          <a:effectLst/>
                        </a:rPr>
                        <a:t>Ochotnicza Straż Pożarna</a:t>
                      </a:r>
                      <a:endParaRPr lang="pl-PL" sz="1800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rgbClr val="800000"/>
                          </a:solidFill>
                          <a:effectLst/>
                        </a:rPr>
                        <a:t>Kluby sportowe</a:t>
                      </a:r>
                      <a:endParaRPr lang="pl-PL" sz="1800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33"/>
                    </a:solidFill>
                  </a:tcPr>
                </a:tc>
              </a:tr>
              <a:tr h="5981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chemeClr val="tx1"/>
                          </a:solidFill>
                          <a:effectLst/>
                        </a:rPr>
                        <a:t>Powiat Olecki, w tym: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</a:rPr>
                        <a:t>102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</a:rPr>
                        <a:t>58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9966"/>
                    </a:solidFill>
                  </a:tcPr>
                </a:tc>
              </a:tr>
              <a:tr h="28923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800000"/>
                          </a:solidFill>
                          <a:effectLst/>
                        </a:rPr>
                        <a:t>Gmina Olecko</a:t>
                      </a:r>
                      <a:endParaRPr lang="pl-PL" sz="1400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67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8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41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5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13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</a:tr>
              <a:tr h="59815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800000"/>
                          </a:solidFill>
                          <a:effectLst/>
                        </a:rPr>
                        <a:t>Gmina Kowale Oleckie</a:t>
                      </a:r>
                      <a:endParaRPr lang="pl-PL" sz="1400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15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2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7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3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3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</a:tr>
              <a:tr h="28923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800000"/>
                          </a:solidFill>
                          <a:effectLst/>
                        </a:rPr>
                        <a:t>Gmina Świętajno</a:t>
                      </a:r>
                      <a:endParaRPr lang="pl-PL" sz="1400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12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0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7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3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2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</a:tr>
              <a:tr h="28923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800000"/>
                          </a:solidFill>
                          <a:effectLst/>
                        </a:rPr>
                        <a:t>Gmina Wieliczki</a:t>
                      </a:r>
                      <a:endParaRPr lang="pl-PL" sz="1400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8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>
                          <a:solidFill>
                            <a:srgbClr val="800000"/>
                          </a:solidFill>
                          <a:effectLst/>
                        </a:rPr>
                        <a:t>0</a:t>
                      </a:r>
                      <a:endParaRPr lang="pl-PL" sz="1400" b="1" i="1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3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4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dirty="0">
                          <a:solidFill>
                            <a:srgbClr val="800000"/>
                          </a:solidFill>
                          <a:effectLst/>
                        </a:rPr>
                        <a:t>1</a:t>
                      </a:r>
                      <a:endParaRPr lang="pl-PL" sz="1400" b="1" i="1" dirty="0">
                        <a:solidFill>
                          <a:srgbClr val="8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ytuł 12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52426"/>
          </a:xfrm>
        </p:spPr>
        <p:txBody>
          <a:bodyPr/>
          <a:lstStyle/>
          <a:p>
            <a:r>
              <a:rPr lang="pl-PL" sz="3200" b="1" dirty="0" smtClean="0">
                <a:solidFill>
                  <a:srgbClr val="C00000"/>
                </a:solidFill>
              </a:rPr>
              <a:t>Organizacje prezentowane </a:t>
            </a:r>
            <a:br>
              <a:rPr lang="pl-PL" sz="3200" b="1" dirty="0" smtClean="0">
                <a:solidFill>
                  <a:srgbClr val="C00000"/>
                </a:solidFill>
              </a:rPr>
            </a:br>
            <a:r>
              <a:rPr lang="pl-PL" sz="3200" b="1" dirty="0" smtClean="0">
                <a:solidFill>
                  <a:srgbClr val="C00000"/>
                </a:solidFill>
              </a:rPr>
              <a:t>podczas konferencji</a:t>
            </a:r>
            <a:endParaRPr lang="pl-PL" sz="3200" b="1" dirty="0" smtClean="0">
              <a:solidFill>
                <a:srgbClr val="C00000"/>
              </a:solidFill>
            </a:endParaRPr>
          </a:p>
        </p:txBody>
      </p:sp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539750" y="5949280"/>
            <a:ext cx="8207375" cy="792088"/>
          </a:xfrm>
          <a:blipFill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l-PL" sz="900" b="1" dirty="0" smtClean="0"/>
              <a:t>Projekt </a:t>
            </a:r>
            <a:r>
              <a:rPr lang="pl-PL" sz="900" b="1" dirty="0" smtClean="0"/>
              <a:t>„</a:t>
            </a:r>
            <a:r>
              <a:rPr lang="pl-PL" sz="900" b="1" i="1" dirty="0" smtClean="0"/>
              <a:t>Standardy współpracy międzysektorowej </a:t>
            </a:r>
          </a:p>
          <a:p>
            <a:pPr>
              <a:defRPr/>
            </a:pPr>
            <a:r>
              <a:rPr lang="pl-PL" sz="900" b="1" i="1" dirty="0" smtClean="0"/>
              <a:t>w powiecie oleckim’’  </a:t>
            </a:r>
            <a:r>
              <a:rPr lang="pl-PL" sz="900" b="1" dirty="0" smtClean="0"/>
              <a:t> </a:t>
            </a:r>
            <a:r>
              <a:rPr lang="pl-PL" sz="900" b="1" dirty="0"/>
              <a:t>współfinansowany jest </a:t>
            </a:r>
          </a:p>
          <a:p>
            <a:pPr>
              <a:defRPr/>
            </a:pPr>
            <a:r>
              <a:rPr lang="pl-PL" sz="900" b="1" dirty="0"/>
              <a:t>ze środków Unii Europejskiej </a:t>
            </a:r>
          </a:p>
          <a:p>
            <a:pPr>
              <a:defRPr/>
            </a:pPr>
            <a:r>
              <a:rPr lang="pl-PL" sz="900" b="1" dirty="0"/>
              <a:t>w ramach Europejskiego Funduszu </a:t>
            </a:r>
            <a:r>
              <a:rPr lang="pl-PL" sz="900" b="1" dirty="0" smtClean="0"/>
              <a:t>Społecznego</a:t>
            </a:r>
            <a:r>
              <a:rPr lang="pl-PL" b="1" dirty="0"/>
              <a:t> </a:t>
            </a:r>
            <a:endParaRPr lang="pl-PL" dirty="0"/>
          </a:p>
          <a:p>
            <a:pPr>
              <a:defRPr/>
            </a:pPr>
            <a:endParaRPr lang="pl-PL" dirty="0"/>
          </a:p>
        </p:txBody>
      </p:sp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4141924"/>
              </p:ext>
            </p:extLst>
          </p:nvPr>
        </p:nvGraphicFramePr>
        <p:xfrm>
          <a:off x="1259632" y="1484784"/>
          <a:ext cx="6408712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4076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ytuł 12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008410"/>
          </a:xfrm>
        </p:spPr>
        <p:txBody>
          <a:bodyPr/>
          <a:lstStyle/>
          <a:p>
            <a:r>
              <a:rPr lang="pl-PL" sz="3600" b="1" dirty="0" smtClean="0">
                <a:solidFill>
                  <a:srgbClr val="C00000"/>
                </a:solidFill>
              </a:rPr>
              <a:t>Współpraca międzysektorowa</a:t>
            </a:r>
            <a:endParaRPr lang="pl-PL" sz="3600" b="1" dirty="0" smtClean="0">
              <a:solidFill>
                <a:srgbClr val="C00000"/>
              </a:solidFill>
            </a:endParaRPr>
          </a:p>
        </p:txBody>
      </p:sp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539750" y="5589588"/>
            <a:ext cx="8207375" cy="1060450"/>
          </a:xfrm>
          <a:blipFill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endParaRPr lang="pl-PL" sz="1050" b="1" dirty="0"/>
          </a:p>
          <a:p>
            <a:pPr>
              <a:defRPr/>
            </a:pPr>
            <a:r>
              <a:rPr lang="pl-PL" sz="1000" b="1" dirty="0"/>
              <a:t>Projekt </a:t>
            </a:r>
            <a:r>
              <a:rPr lang="pl-PL" sz="1000" b="1" dirty="0" smtClean="0"/>
              <a:t>„</a:t>
            </a:r>
            <a:r>
              <a:rPr lang="pl-PL" sz="1000" b="1" i="1" dirty="0" smtClean="0"/>
              <a:t>Standardy współpracy międzysektorowej </a:t>
            </a:r>
          </a:p>
          <a:p>
            <a:pPr>
              <a:defRPr/>
            </a:pPr>
            <a:r>
              <a:rPr lang="pl-PL" sz="1000" b="1" i="1" dirty="0" smtClean="0"/>
              <a:t>w powiecie oleckim’’  </a:t>
            </a:r>
            <a:r>
              <a:rPr lang="pl-PL" sz="1000" b="1" dirty="0" smtClean="0"/>
              <a:t> </a:t>
            </a:r>
            <a:r>
              <a:rPr lang="pl-PL" sz="1000" b="1" dirty="0"/>
              <a:t>współfinansowany jest </a:t>
            </a:r>
          </a:p>
          <a:p>
            <a:pPr>
              <a:defRPr/>
            </a:pPr>
            <a:r>
              <a:rPr lang="pl-PL" sz="1000" b="1" dirty="0"/>
              <a:t>ze środków Unii Europejskiej </a:t>
            </a:r>
          </a:p>
          <a:p>
            <a:pPr>
              <a:defRPr/>
            </a:pPr>
            <a:r>
              <a:rPr lang="pl-PL" sz="1000" b="1" dirty="0"/>
              <a:t>w ramach Europejskiego Funduszu Społecznego</a:t>
            </a:r>
            <a:endParaRPr lang="pl-PL" sz="1000" dirty="0"/>
          </a:p>
          <a:p>
            <a:pPr>
              <a:defRPr/>
            </a:pPr>
            <a:r>
              <a:rPr lang="pl-PL" b="1" dirty="0"/>
              <a:t> </a:t>
            </a:r>
            <a:endParaRPr lang="pl-PL" dirty="0"/>
          </a:p>
          <a:p>
            <a:pPr>
              <a:defRPr/>
            </a:pPr>
            <a:endParaRPr lang="pl-PL" dirty="0"/>
          </a:p>
        </p:txBody>
      </p:sp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0661302"/>
              </p:ext>
            </p:extLst>
          </p:nvPr>
        </p:nvGraphicFramePr>
        <p:xfrm>
          <a:off x="457200" y="1340768"/>
          <a:ext cx="8229600" cy="4104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5140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5386610"/>
          </a:xfrm>
        </p:spPr>
        <p:txBody>
          <a:bodyPr/>
          <a:lstStyle/>
          <a:p>
            <a:r>
              <a:rPr lang="pl-PL" sz="4000" dirty="0" smtClean="0"/>
              <a:t>Podstawowym </a:t>
            </a:r>
            <a:r>
              <a:rPr lang="pl-PL" sz="4000" dirty="0"/>
              <a:t>dokumentem regulującym współpracę na poziomie </a:t>
            </a:r>
            <a:r>
              <a:rPr lang="pl-PL" sz="4000" dirty="0" smtClean="0"/>
              <a:t>lokalnym jest </a:t>
            </a:r>
            <a:br>
              <a:rPr lang="pl-PL" sz="4000" dirty="0" smtClean="0"/>
            </a:br>
            <a:r>
              <a:rPr lang="pl-PL" b="1" dirty="0" smtClean="0"/>
              <a:t>program współpracy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sz="4000" dirty="0" smtClean="0"/>
              <a:t>jednostki samorządu terytorialnego</a:t>
            </a:r>
            <a:br>
              <a:rPr lang="pl-PL" sz="4000" dirty="0" smtClean="0"/>
            </a:br>
            <a:r>
              <a:rPr lang="pl-PL" sz="4000" dirty="0" smtClean="0"/>
              <a:t>z sektorem pozarządowym </a:t>
            </a:r>
            <a:br>
              <a:rPr lang="pl-PL" sz="4000" dirty="0" smtClean="0"/>
            </a:br>
            <a:r>
              <a:rPr lang="pl-PL" sz="4000" dirty="0" smtClean="0"/>
              <a:t/>
            </a:r>
            <a:br>
              <a:rPr lang="pl-PL" sz="4000" dirty="0" smtClean="0"/>
            </a:br>
            <a:r>
              <a:rPr lang="pl-PL" sz="2000" dirty="0" smtClean="0"/>
              <a:t>uchwalony zgodnie z Ustawą </a:t>
            </a:r>
            <a:r>
              <a:rPr lang="pl-PL" sz="2000" dirty="0"/>
              <a:t>z dnia 24 kwietnia 2003 r. o działalności pożytku publicznego i o wolontariacie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1600" dirty="0" smtClean="0"/>
              <a:t>(</a:t>
            </a:r>
            <a:r>
              <a:rPr lang="pl-PL" sz="1600" dirty="0"/>
              <a:t>Dz. U. 2010 r. Nr  234, poz.1536 z późn. zm</a:t>
            </a:r>
            <a:r>
              <a:rPr lang="pl-PL" sz="1600" dirty="0" smtClean="0"/>
              <a:t>.)</a:t>
            </a:r>
            <a:endParaRPr lang="pl-PL" sz="1600" dirty="0"/>
          </a:p>
        </p:txBody>
      </p:sp>
      <p:sp>
        <p:nvSpPr>
          <p:cNvPr id="2052" name="Symbol zastępczy stopki 10"/>
          <p:cNvSpPr>
            <a:spLocks noGrp="1"/>
          </p:cNvSpPr>
          <p:nvPr>
            <p:ph type="ftr" sz="quarter" idx="11"/>
          </p:nvPr>
        </p:nvSpPr>
        <p:spPr>
          <a:xfrm>
            <a:off x="683568" y="5949280"/>
            <a:ext cx="7848872" cy="772195"/>
          </a:xfrm>
          <a:blipFill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l-PL" sz="900" b="1" dirty="0" smtClean="0"/>
              <a:t>Projekt „</a:t>
            </a:r>
            <a:r>
              <a:rPr lang="pl-PL" sz="900" b="1" i="1" dirty="0" smtClean="0"/>
              <a:t>Standardy współpracy międzysektorowej </a:t>
            </a:r>
          </a:p>
          <a:p>
            <a:pPr>
              <a:defRPr/>
            </a:pPr>
            <a:r>
              <a:rPr lang="pl-PL" sz="900" b="1" i="1" dirty="0" smtClean="0"/>
              <a:t>w powiecie oleckim’’ </a:t>
            </a:r>
            <a:r>
              <a:rPr lang="pl-PL" sz="900" b="1" dirty="0" smtClean="0"/>
              <a:t>współfinansowany </a:t>
            </a:r>
            <a:r>
              <a:rPr lang="pl-PL" sz="900" b="1" dirty="0"/>
              <a:t>jest </a:t>
            </a:r>
          </a:p>
          <a:p>
            <a:pPr>
              <a:defRPr/>
            </a:pPr>
            <a:r>
              <a:rPr lang="pl-PL" sz="900" b="1" dirty="0"/>
              <a:t>ze środków Unii Europejskiej </a:t>
            </a:r>
          </a:p>
          <a:p>
            <a:pPr>
              <a:defRPr/>
            </a:pPr>
            <a:r>
              <a:rPr lang="pl-PL" sz="900" b="1" dirty="0"/>
              <a:t>w ramach Europejskiego Funduszu </a:t>
            </a:r>
            <a:r>
              <a:rPr lang="pl-PL" sz="900" b="1" dirty="0" smtClean="0"/>
              <a:t>Społecznego</a:t>
            </a:r>
            <a:r>
              <a:rPr lang="pl-PL" b="1" dirty="0"/>
              <a:t>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8295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Niestandardowy 2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00B0F0"/>
      </a:accent2>
      <a:accent3>
        <a:srgbClr val="ECFAF7"/>
      </a:accent3>
      <a:accent4>
        <a:srgbClr val="000000"/>
      </a:accent4>
      <a:accent5>
        <a:srgbClr val="FFFFFF"/>
      </a:accent5>
      <a:accent6>
        <a:srgbClr val="8BE0CE"/>
      </a:accent6>
      <a:hlink>
        <a:srgbClr val="0066CC"/>
      </a:hlink>
      <a:folHlink>
        <a:srgbClr val="00A800"/>
      </a:folHlink>
    </a:clrScheme>
    <a:fontScheme name="Miejsk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3476</TotalTime>
  <Words>923</Words>
  <Application>Microsoft Office PowerPoint</Application>
  <PresentationFormat>Pokaz na ekranie (4:3)</PresentationFormat>
  <Paragraphs>228</Paragraphs>
  <Slides>20</Slides>
  <Notes>17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1" baseType="lpstr">
      <vt:lpstr>Projekt domyślny</vt:lpstr>
      <vt:lpstr>Lokalna  działalność społeczna</vt:lpstr>
      <vt:lpstr>Konferencja organizowana w ramach projektu  „Standardy współpracy międzysektorowej w powiecie oleckim” realizowanego od 1 listopada 2013 r. do 30 czerwca 2015 r.   Program Operacyjny Kapitał Ludzki  Priorytet V   Dobre Rządzenie   Działanie 5.4  Rozwój potencjału trzeciego sektora  Poddziałanie 5.4.2  Rozwój dialogu obywatelskiego </vt:lpstr>
      <vt:lpstr>Realizatorzy projektu</vt:lpstr>
      <vt:lpstr>Cel główny projektu</vt:lpstr>
      <vt:lpstr>Cel   konferencji</vt:lpstr>
      <vt:lpstr>Prezentacja programu PowerPoint</vt:lpstr>
      <vt:lpstr>Organizacje prezentowane  podczas konferencji</vt:lpstr>
      <vt:lpstr>Współpraca międzysektorowa</vt:lpstr>
      <vt:lpstr>Podstawowym dokumentem regulującym współpracę na poziomie lokalnym jest  program współpracy  jednostki samorządu terytorialnego z sektorem pozarządowym   uchwalony zgodnie z Ustawą z dnia 24 kwietnia 2003 r. o działalności pożytku publicznego i o wolontariacie  (Dz. U. 2010 r. Nr  234, poz.1536 z późn. zm.)</vt:lpstr>
      <vt:lpstr>Rekomendowany przez MPiPS „Model współpracy administracji publicznej i organizacji pozarządowych”</vt:lpstr>
      <vt:lpstr>PŁASZCZYZNA 1:  Współpraca jednostek samorządu terytorialnego i organizacji pozarządowych w zakresie tworzenia polityk publicznych</vt:lpstr>
      <vt:lpstr>PŁASZCZYZNA 2:    Współpraca samorządu z organizacjami pozarządowymi  w zakresie realizacji zadań publicznych</vt:lpstr>
      <vt:lpstr>PŁASZCZYZNA 3:    Infrastruktura współpracy,  tworzenie warunków do społecznej aktywności</vt:lpstr>
      <vt:lpstr>Obszary aktywności społecznej</vt:lpstr>
      <vt:lpstr>Podstawa prawna do współpracy administracji publicznej z organizacjami pozarządowymi</vt:lpstr>
      <vt:lpstr>Obszary aktywności społecznej zgodnie z Ustawą z dnia 24 kwietnia 2003 r. o działalności pożytku publicznego i o wolontariacie (Dz. U. 2010 r. Nr  234, poz.1536 z późn. zm.)  „Art. 4. 1. Sfera zadań publicznych, o której mowa w art. 3 ust. 1, obejmuje zadania w zakresie: 1) pomocy społecznej, w tym pomocy rodzinom i osobom w trudnej sytuacji życiowej oraz wyrównywania szans tych rodzin i osób;      1a)(3) wspierania rodziny i systemu pieczy zastępczej; 2) działalności na rzecz integracji i reintegracji zawodowej i społecznej osób zagrożonych wykluczeniem społecznym; 3) działalności charytatywnej; 4) podtrzymywania i upowszechniania tradycji narodowej, pielęgnowania polskości oraz rozwoju świadomości narodowej, obywatelskiej i kulturowej; 5) działalności na rzecz mniejszości narodowych i etnicznych oraz języka regionalnego; 6) ochrony i promocji zdrowia; 7) działalności na rzecz osób niepełnosprawnych; 8) promocji zatrudnienia i aktywizacji zawodowej osób pozostających bez pracy i zagrożonych zwolnieniem z pracy; 9) działalności na rzecz równych praw kobiet i mężczyzn; 10) działalności na rzecz osób w wieku emerytalnym; 11) działalności wspomagającej rozwój gospodarczy, w tym rozwój przedsiębiorczości; 12) działalności wspomagającej rozwój techniki, wynalazczości i innowacyjności oraz rozpowszechnianie i wdrażanie nowych rozwiązań technicznych w praktyce gospodarczej; 13) działalności wspomagającej rozwój wspólnot i społeczności lokalnych; 14) nauki, szkolnictwa wyższego, edukacji, oświaty i wychowania; 15) wypoczynku dzieci i młodzieży;</vt:lpstr>
      <vt:lpstr>cd. 16) kultury, sztuki, ochrony dóbr kultury i dziedzictwa narodowego; 17) wspierania i upowszechniania kultury fizycznej; 18) ekologii i ochrony zwierząt oraz ochrony dziedzictwa przyrodniczego; 19) turystyki i krajoznawstwa; 20) porządku i bezpieczeństwa publicznego; 21) obronności państwa i działalności Sił Zbrojnych Rzeczypospolitej Polskiej; 22) upowszechniania i ochrony wolności i praw człowieka oraz swobód obywatelskich, a także działań wspomagających rozwój demokracji; 23) ratownictwa i ochrony ludności; 24) pomocy ofiarom katastrof, klęsk żywiołowych, konfliktów zbrojnych i wojen w kraju i za granicą; 25) upowszechniania i ochrony praw konsumentów; 26) działalności na rzecz integracji europejskiej oraz rozwijania kontaktów i współpracy między społeczeństwami; 27) promocji i organizacji wolontariatu; 28) pomocy Polonii i Polakom za granicą; 29) działalności na rzecz kombatantów i osób represjonowanych; 30) promocji Rzeczypospolitej Polskiej za granicą; 31) działalności na rzecz rodziny, macierzyństwa, rodzicielstwa, upowszechniania i ochrony praw dziecka; 32) przeciwdziałania uzależnieniom i patologiom społecznym; 33) działalności na rzecz organizacji pozarządowych oraz podmiotów wymienionych w art. 3 ust. 3, w zakresie określonym w pkt 1-32.”</vt:lpstr>
      <vt:lpstr>Zadania dotyczące współpracy w najbliższym okresie  tj. wrzesień – październik - listopad</vt:lpstr>
      <vt:lpstr>Informacje o projekcie</vt:lpstr>
      <vt:lpstr>Dziękuję za uwagę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SAMODZIELNY  PUBLICZNY ZESPÓŁ ZAKŁADÓW  OPIEKI DŁUGOTERMINOWEJ Olecko Kolonia 2009r.</dc:title>
  <dc:creator>SPZZOD</dc:creator>
  <cp:lastModifiedBy>Ja</cp:lastModifiedBy>
  <cp:revision>336</cp:revision>
  <dcterms:created xsi:type="dcterms:W3CDTF">2009-05-13T08:12:52Z</dcterms:created>
  <dcterms:modified xsi:type="dcterms:W3CDTF">2014-09-17T10:05:10Z</dcterms:modified>
</cp:coreProperties>
</file>